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519" r:id="rId18"/>
    <p:sldId id="504" r:id="rId19"/>
    <p:sldId id="508" r:id="rId20"/>
    <p:sldId id="503" r:id="rId21"/>
    <p:sldId id="479" r:id="rId22"/>
    <p:sldId id="510" r:id="rId23"/>
    <p:sldId id="511" r:id="rId24"/>
    <p:sldId id="524" r:id="rId25"/>
    <p:sldId id="512" r:id="rId26"/>
    <p:sldId id="513" r:id="rId27"/>
    <p:sldId id="534" r:id="rId28"/>
    <p:sldId id="514" r:id="rId29"/>
    <p:sldId id="536" r:id="rId30"/>
    <p:sldId id="515" r:id="rId31"/>
    <p:sldId id="372" r:id="rId32"/>
    <p:sldId id="528" r:id="rId33"/>
    <p:sldId id="529" r:id="rId34"/>
    <p:sldId id="530" r:id="rId35"/>
    <p:sldId id="531" r:id="rId36"/>
    <p:sldId id="532" r:id="rId37"/>
    <p:sldId id="526" r:id="rId38"/>
    <p:sldId id="539" r:id="rId39"/>
    <p:sldId id="540" r:id="rId40"/>
    <p:sldId id="541" r:id="rId41"/>
    <p:sldId id="542" r:id="rId42"/>
    <p:sldId id="543" r:id="rId43"/>
    <p:sldId id="544" r:id="rId44"/>
    <p:sldId id="550" r:id="rId45"/>
    <p:sldId id="551" r:id="rId46"/>
    <p:sldId id="545" r:id="rId47"/>
    <p:sldId id="520" r:id="rId48"/>
    <p:sldId id="552" r:id="rId49"/>
    <p:sldId id="521" r:id="rId50"/>
    <p:sldId id="522" r:id="rId51"/>
    <p:sldId id="523" r:id="rId52"/>
    <p:sldId id="553" r:id="rId53"/>
    <p:sldId id="525" r:id="rId54"/>
    <p:sldId id="554" r:id="rId55"/>
    <p:sldId id="555" r:id="rId56"/>
    <p:sldId id="535" r:id="rId57"/>
    <p:sldId id="556" r:id="rId58"/>
    <p:sldId id="557" r:id="rId59"/>
    <p:sldId id="558" r:id="rId60"/>
    <p:sldId id="546" r:id="rId61"/>
    <p:sldId id="559" r:id="rId62"/>
    <p:sldId id="560" r:id="rId63"/>
    <p:sldId id="561" r:id="rId64"/>
    <p:sldId id="527" r:id="rId65"/>
    <p:sldId id="562" r:id="rId66"/>
    <p:sldId id="563" r:id="rId67"/>
    <p:sldId id="564" r:id="rId68"/>
    <p:sldId id="565" r:id="rId69"/>
    <p:sldId id="533" r:id="rId70"/>
    <p:sldId id="566" r:id="rId71"/>
    <p:sldId id="567" r:id="rId72"/>
    <p:sldId id="568" r:id="rId73"/>
    <p:sldId id="569" r:id="rId74"/>
    <p:sldId id="537" r:id="rId75"/>
    <p:sldId id="570" r:id="rId76"/>
    <p:sldId id="571" r:id="rId77"/>
    <p:sldId id="572" r:id="rId78"/>
    <p:sldId id="573" r:id="rId79"/>
    <p:sldId id="574" r:id="rId80"/>
    <p:sldId id="575" r:id="rId81"/>
    <p:sldId id="576" r:id="rId82"/>
    <p:sldId id="577" r:id="rId83"/>
    <p:sldId id="578" r:id="rId84"/>
    <p:sldId id="579" r:id="rId85"/>
    <p:sldId id="547" r:id="rId86"/>
    <p:sldId id="548" r:id="rId87"/>
    <p:sldId id="549" r:id="rId88"/>
    <p:sldId id="58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18C88-D8FA-4440-8233-C241AC03360C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A2065-D202-4DD2-B238-AD8637D03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05880-B957-4290-9706-E888F0AC14D4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88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37EB-7D7D-41FF-8F9D-08E1C24BC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B709D-F839-4D8D-84AB-D6DD51CE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0B47F-D64C-4D56-B3C9-28309B35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84CD5-17A5-4521-855F-CBA5033F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14CF-20D0-4B4D-9936-347F967D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4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951B-FB40-4A86-9BAB-4E152BF7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B3E6-87A5-42CA-B20D-CF4EFA5E7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F9A5-A531-4EA5-BD24-2F9D1A0F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5CCF-6A95-41B7-ABF7-3027C01F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F171-AEC0-40BD-8C80-9EAE83FB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B6F33-3B1F-4047-82D5-A85819817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17146-9767-4B4A-922D-B098D567C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3899-F7FC-4720-9331-F67FB071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F228B-2502-4398-BC76-BBD9C9E0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583C9-6A51-43C7-B4CE-5A08F359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9828-13A5-4D6A-9837-04E0319D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D174-467F-44E9-8CDE-D3B5199E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680F-B6E6-4CD2-9ECA-479AD399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251D-87D3-4ECB-B936-96C1AC2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044C-83B5-44EC-BA24-BE44B7DF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CE10-0509-4765-9FAB-665CD3C7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AB93A-C200-4952-839A-FC3BD0899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0E0A4-15A5-4463-B144-71F0F769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A4E4-EA58-4E7B-AA88-EF9611DA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66122-171D-41C0-B66E-DAD28470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1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A404-FD6E-4466-82D3-9F550993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8996-B26F-4AFE-B4CF-747BFCC68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75BAD-3F8A-4F5D-A3D1-18906DFD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4965F-CE29-4A9E-A1A9-E9B446BE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73497-DD69-4CE3-BCD9-5B9F3FE7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8FF9E-240F-4ED4-A9B1-30083B5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F042-1913-40B8-A7F5-39D2A6D1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249D-AD0E-4A74-A1FF-1FAD1B46A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2597D-AD2D-46F4-A5F8-8523B76D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FF14C-F007-4C8F-A901-F0248AC56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1596B-DEA9-40DE-92EA-968E003B3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2301D-B9C3-4443-AFFC-13EE0F4A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360EB-EE2C-4E48-8DDB-8B5F3702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BC495-300F-49BA-B440-72B75E2D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AB76-1326-441D-B2B8-CF7FCEB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D2E3F-7A1D-4766-8BBA-20720262C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C956F-9B1D-4514-9F56-C0C2DE39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24AF4-22AA-4ED9-8935-AC0D38C2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0FF67-1B59-4C5E-B7A0-EDC50485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296E0-F7D8-4DDF-A7FB-D7C29D11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8DFA-BC6D-4C22-AA82-5CFBF779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C1AC-0C81-4C05-AD13-E4213E64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5001-CEE3-409B-9791-1E7FE6A8C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D84B7-F769-4649-94BF-862C3307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024D8-25FA-45D4-AADE-BCC02814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7F71D-AB59-4D13-851C-E3AF556E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F69EE-713A-46B9-9852-784AAF64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7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2F40-E7B8-4900-9E57-A4092D19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1A82F-69F8-439B-96B4-0F786AA5E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5E873-37F8-48B4-8C9F-4246B277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88A29-E08B-4080-A9BA-756C6337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22F82-358F-473D-8EDA-8DA5DC2E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8851E-F351-4B95-89D0-A032B0FC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06B94-ECB4-472C-A287-1BE79DD8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885CE-1889-4822-A8CC-F4E4C0BA4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0F52B-A6F8-4E6E-B756-34BB70C4A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47BB-7228-46DB-BE9F-9BD2A37CFB55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E7890-D8FC-4E2C-93D9-C382F105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65440-16EC-4093-AADE-9580EC5D6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15C19-625C-42B7-B531-58A930B9D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image" Target="../media/image51.gif"/><Relationship Id="rId3" Type="http://schemas.openxmlformats.org/officeDocument/2006/relationships/image" Target="../media/image41.gif"/><Relationship Id="rId7" Type="http://schemas.openxmlformats.org/officeDocument/2006/relationships/image" Target="../media/image45.gif"/><Relationship Id="rId12" Type="http://schemas.openxmlformats.org/officeDocument/2006/relationships/image" Target="../media/image5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11" Type="http://schemas.openxmlformats.org/officeDocument/2006/relationships/image" Target="../media/image49.gif"/><Relationship Id="rId5" Type="http://schemas.openxmlformats.org/officeDocument/2006/relationships/image" Target="../media/image43.gif"/><Relationship Id="rId10" Type="http://schemas.openxmlformats.org/officeDocument/2006/relationships/image" Target="../media/image48.gif"/><Relationship Id="rId4" Type="http://schemas.openxmlformats.org/officeDocument/2006/relationships/image" Target="../media/image42.gif"/><Relationship Id="rId9" Type="http://schemas.openxmlformats.org/officeDocument/2006/relationships/image" Target="../media/image47.gif"/><Relationship Id="rId14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5.gif"/><Relationship Id="rId7" Type="http://schemas.openxmlformats.org/officeDocument/2006/relationships/image" Target="../media/image5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image" Target="../media/image61.gif"/><Relationship Id="rId7" Type="http://schemas.openxmlformats.org/officeDocument/2006/relationships/image" Target="../media/image6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11" Type="http://schemas.openxmlformats.org/officeDocument/2006/relationships/image" Target="../media/image69.gif"/><Relationship Id="rId5" Type="http://schemas.openxmlformats.org/officeDocument/2006/relationships/image" Target="../media/image63.gif"/><Relationship Id="rId10" Type="http://schemas.openxmlformats.org/officeDocument/2006/relationships/image" Target="../media/image68.gif"/><Relationship Id="rId4" Type="http://schemas.openxmlformats.org/officeDocument/2006/relationships/image" Target="../media/image62.gif"/><Relationship Id="rId9" Type="http://schemas.openxmlformats.org/officeDocument/2006/relationships/image" Target="../media/image6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74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gif"/><Relationship Id="rId3" Type="http://schemas.openxmlformats.org/officeDocument/2006/relationships/image" Target="../media/image77.gif"/><Relationship Id="rId7" Type="http://schemas.openxmlformats.org/officeDocument/2006/relationships/image" Target="../media/image8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79.gif"/><Relationship Id="rId4" Type="http://schemas.openxmlformats.org/officeDocument/2006/relationships/image" Target="../media/image78.gif"/><Relationship Id="rId9" Type="http://schemas.openxmlformats.org/officeDocument/2006/relationships/image" Target="../media/image8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ash-hackers.org/syntax/pe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gif"/><Relationship Id="rId4" Type="http://schemas.openxmlformats.org/officeDocument/2006/relationships/image" Target="../media/image9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gif"/><Relationship Id="rId13" Type="http://schemas.openxmlformats.org/officeDocument/2006/relationships/image" Target="../media/image111.gif"/><Relationship Id="rId3" Type="http://schemas.openxmlformats.org/officeDocument/2006/relationships/image" Target="../media/image101.gif"/><Relationship Id="rId7" Type="http://schemas.openxmlformats.org/officeDocument/2006/relationships/image" Target="../media/image105.gif"/><Relationship Id="rId12" Type="http://schemas.openxmlformats.org/officeDocument/2006/relationships/image" Target="../media/image11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gif"/><Relationship Id="rId11" Type="http://schemas.openxmlformats.org/officeDocument/2006/relationships/image" Target="../media/image109.gif"/><Relationship Id="rId5" Type="http://schemas.openxmlformats.org/officeDocument/2006/relationships/image" Target="../media/image103.gif"/><Relationship Id="rId15" Type="http://schemas.openxmlformats.org/officeDocument/2006/relationships/image" Target="../media/image113.gif"/><Relationship Id="rId10" Type="http://schemas.openxmlformats.org/officeDocument/2006/relationships/image" Target="../media/image108.gif"/><Relationship Id="rId4" Type="http://schemas.openxmlformats.org/officeDocument/2006/relationships/image" Target="../media/image102.gif"/><Relationship Id="rId9" Type="http://schemas.openxmlformats.org/officeDocument/2006/relationships/image" Target="../media/image107.gif"/><Relationship Id="rId14" Type="http://schemas.openxmlformats.org/officeDocument/2006/relationships/image" Target="../media/image1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gif"/><Relationship Id="rId3" Type="http://schemas.openxmlformats.org/officeDocument/2006/relationships/image" Target="../media/image118.gif"/><Relationship Id="rId7" Type="http://schemas.openxmlformats.org/officeDocument/2006/relationships/image" Target="../media/image12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gif"/><Relationship Id="rId11" Type="http://schemas.openxmlformats.org/officeDocument/2006/relationships/image" Target="../media/image126.gif"/><Relationship Id="rId5" Type="http://schemas.openxmlformats.org/officeDocument/2006/relationships/image" Target="../media/image120.gif"/><Relationship Id="rId10" Type="http://schemas.openxmlformats.org/officeDocument/2006/relationships/image" Target="../media/image125.gif"/><Relationship Id="rId4" Type="http://schemas.openxmlformats.org/officeDocument/2006/relationships/image" Target="../media/image119.gif"/><Relationship Id="rId9" Type="http://schemas.openxmlformats.org/officeDocument/2006/relationships/image" Target="../media/image12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gif"/><Relationship Id="rId13" Type="http://schemas.openxmlformats.org/officeDocument/2006/relationships/image" Target="../media/image138.gif"/><Relationship Id="rId3" Type="http://schemas.openxmlformats.org/officeDocument/2006/relationships/image" Target="../media/image128.gif"/><Relationship Id="rId7" Type="http://schemas.openxmlformats.org/officeDocument/2006/relationships/image" Target="../media/image132.gif"/><Relationship Id="rId12" Type="http://schemas.openxmlformats.org/officeDocument/2006/relationships/image" Target="../media/image13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gif"/><Relationship Id="rId11" Type="http://schemas.openxmlformats.org/officeDocument/2006/relationships/image" Target="../media/image136.gif"/><Relationship Id="rId5" Type="http://schemas.openxmlformats.org/officeDocument/2006/relationships/image" Target="../media/image130.gif"/><Relationship Id="rId10" Type="http://schemas.openxmlformats.org/officeDocument/2006/relationships/image" Target="../media/image135.gif"/><Relationship Id="rId4" Type="http://schemas.openxmlformats.org/officeDocument/2006/relationships/image" Target="../media/image129.gif"/><Relationship Id="rId9" Type="http://schemas.openxmlformats.org/officeDocument/2006/relationships/image" Target="../media/image1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gif"/><Relationship Id="rId13" Type="http://schemas.openxmlformats.org/officeDocument/2006/relationships/image" Target="../media/image152.gif"/><Relationship Id="rId3" Type="http://schemas.openxmlformats.org/officeDocument/2006/relationships/image" Target="../media/image142.gif"/><Relationship Id="rId7" Type="http://schemas.openxmlformats.org/officeDocument/2006/relationships/image" Target="../media/image146.gif"/><Relationship Id="rId12" Type="http://schemas.openxmlformats.org/officeDocument/2006/relationships/image" Target="../media/image15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gif"/><Relationship Id="rId11" Type="http://schemas.openxmlformats.org/officeDocument/2006/relationships/image" Target="../media/image150.gif"/><Relationship Id="rId5" Type="http://schemas.openxmlformats.org/officeDocument/2006/relationships/image" Target="../media/image144.gif"/><Relationship Id="rId10" Type="http://schemas.openxmlformats.org/officeDocument/2006/relationships/image" Target="../media/image149.gif"/><Relationship Id="rId4" Type="http://schemas.openxmlformats.org/officeDocument/2006/relationships/image" Target="../media/image143.gif"/><Relationship Id="rId9" Type="http://schemas.openxmlformats.org/officeDocument/2006/relationships/image" Target="../media/image148.gif"/><Relationship Id="rId14" Type="http://schemas.openxmlformats.org/officeDocument/2006/relationships/image" Target="../media/image153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7" Type="http://schemas.openxmlformats.org/officeDocument/2006/relationships/image" Target="../media/image15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gif"/><Relationship Id="rId5" Type="http://schemas.openxmlformats.org/officeDocument/2006/relationships/image" Target="../media/image156.gif"/><Relationship Id="rId4" Type="http://schemas.openxmlformats.org/officeDocument/2006/relationships/image" Target="../media/image15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7" Type="http://schemas.openxmlformats.org/officeDocument/2006/relationships/image" Target="../media/image15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gif"/><Relationship Id="rId5" Type="http://schemas.openxmlformats.org/officeDocument/2006/relationships/image" Target="../media/image156.gif"/><Relationship Id="rId4" Type="http://schemas.openxmlformats.org/officeDocument/2006/relationships/image" Target="../media/image15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gif"/><Relationship Id="rId4" Type="http://schemas.openxmlformats.org/officeDocument/2006/relationships/image" Target="../media/image167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gif"/><Relationship Id="rId5" Type="http://schemas.openxmlformats.org/officeDocument/2006/relationships/image" Target="../media/image175.gif"/><Relationship Id="rId4" Type="http://schemas.openxmlformats.org/officeDocument/2006/relationships/image" Target="../media/image17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gif"/><Relationship Id="rId7" Type="http://schemas.openxmlformats.org/officeDocument/2006/relationships/image" Target="../media/image19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gif"/><Relationship Id="rId5" Type="http://schemas.openxmlformats.org/officeDocument/2006/relationships/image" Target="../media/image190.gif"/><Relationship Id="rId4" Type="http://schemas.openxmlformats.org/officeDocument/2006/relationships/image" Target="../media/image189.gi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gif"/><Relationship Id="rId13" Type="http://schemas.openxmlformats.org/officeDocument/2006/relationships/image" Target="../media/image203.gif"/><Relationship Id="rId3" Type="http://schemas.openxmlformats.org/officeDocument/2006/relationships/image" Target="../media/image193.jpeg"/><Relationship Id="rId7" Type="http://schemas.openxmlformats.org/officeDocument/2006/relationships/image" Target="../media/image197.gif"/><Relationship Id="rId12" Type="http://schemas.openxmlformats.org/officeDocument/2006/relationships/image" Target="../media/image20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gif"/><Relationship Id="rId11" Type="http://schemas.openxmlformats.org/officeDocument/2006/relationships/image" Target="../media/image201.gif"/><Relationship Id="rId5" Type="http://schemas.openxmlformats.org/officeDocument/2006/relationships/image" Target="../media/image195.gif"/><Relationship Id="rId10" Type="http://schemas.openxmlformats.org/officeDocument/2006/relationships/image" Target="../media/image200.gif"/><Relationship Id="rId4" Type="http://schemas.openxmlformats.org/officeDocument/2006/relationships/image" Target="../media/image194.gif"/><Relationship Id="rId9" Type="http://schemas.openxmlformats.org/officeDocument/2006/relationships/image" Target="../media/image199.gif"/><Relationship Id="rId14" Type="http://schemas.openxmlformats.org/officeDocument/2006/relationships/image" Target="../media/image20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gif"/><Relationship Id="rId3" Type="http://schemas.openxmlformats.org/officeDocument/2006/relationships/image" Target="../media/image205.gif"/><Relationship Id="rId7" Type="http://schemas.openxmlformats.org/officeDocument/2006/relationships/image" Target="../media/image20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gif"/><Relationship Id="rId5" Type="http://schemas.openxmlformats.org/officeDocument/2006/relationships/image" Target="../media/image207.gif"/><Relationship Id="rId10" Type="http://schemas.openxmlformats.org/officeDocument/2006/relationships/image" Target="../media/image212.gif"/><Relationship Id="rId4" Type="http://schemas.openxmlformats.org/officeDocument/2006/relationships/image" Target="../media/image206.gif"/><Relationship Id="rId9" Type="http://schemas.openxmlformats.org/officeDocument/2006/relationships/image" Target="../media/image211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gif"/><Relationship Id="rId4" Type="http://schemas.openxmlformats.org/officeDocument/2006/relationships/image" Target="../media/image214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gif"/><Relationship Id="rId3" Type="http://schemas.openxmlformats.org/officeDocument/2006/relationships/image" Target="../media/image219.gif"/><Relationship Id="rId7" Type="http://schemas.openxmlformats.org/officeDocument/2006/relationships/image" Target="../media/image22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gif"/><Relationship Id="rId5" Type="http://schemas.openxmlformats.org/officeDocument/2006/relationships/image" Target="../media/image221.gif"/><Relationship Id="rId4" Type="http://schemas.openxmlformats.org/officeDocument/2006/relationships/image" Target="../media/image2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gif"/><Relationship Id="rId4" Type="http://schemas.openxmlformats.org/officeDocument/2006/relationships/image" Target="../media/image226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gif"/><Relationship Id="rId3" Type="http://schemas.openxmlformats.org/officeDocument/2006/relationships/image" Target="../media/image229.gif"/><Relationship Id="rId7" Type="http://schemas.openxmlformats.org/officeDocument/2006/relationships/image" Target="../media/image23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gif"/><Relationship Id="rId5" Type="http://schemas.openxmlformats.org/officeDocument/2006/relationships/image" Target="../media/image231.gif"/><Relationship Id="rId10" Type="http://schemas.openxmlformats.org/officeDocument/2006/relationships/image" Target="../media/image236.gif"/><Relationship Id="rId4" Type="http://schemas.openxmlformats.org/officeDocument/2006/relationships/image" Target="../media/image230.gif"/><Relationship Id="rId9" Type="http://schemas.openxmlformats.org/officeDocument/2006/relationships/image" Target="../media/image235.gi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gif"/><Relationship Id="rId4" Type="http://schemas.openxmlformats.org/officeDocument/2006/relationships/image" Target="../media/image242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Our editor for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module: </a:t>
            </a:r>
            <a:r>
              <a:rPr lang="fr-FR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emacs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5" name="Picture 34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6" name="Picture 35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rot="10800000">
            <a:off x="4716780" y="2388870"/>
            <a:ext cx="1066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07380" y="227593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We don’t get the prompt back. Control has now been passed to </a:t>
            </a:r>
            <a:r>
              <a:rPr lang="en-GB" sz="2000" dirty="0" err="1">
                <a:solidFill>
                  <a:srgbClr val="FF0000"/>
                </a:solidFill>
              </a:rPr>
              <a:t>Emacs</a:t>
            </a:r>
            <a:r>
              <a:rPr lang="en-GB" sz="2000" dirty="0">
                <a:solidFill>
                  <a:srgbClr val="FF0000"/>
                </a:solidFill>
              </a:rPr>
              <a:t>, until it ends.</a:t>
            </a:r>
          </a:p>
        </p:txBody>
      </p:sp>
      <p:pic>
        <p:nvPicPr>
          <p:cNvPr id="40" name="Picture 39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41" name="Picture 40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88180" y="2998471"/>
            <a:ext cx="6096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00" b="1" dirty="0">
                <a:solidFill>
                  <a:srgbClr val="FF0000"/>
                </a:solidFill>
              </a:rPr>
              <a:t>&amp;</a:t>
            </a:r>
            <a:r>
              <a:rPr lang="en-GB" sz="2600" dirty="0">
                <a:solidFill>
                  <a:srgbClr val="FF0000"/>
                </a:solidFill>
              </a:rPr>
              <a:t> starts a program as an independent task</a:t>
            </a:r>
          </a:p>
        </p:txBody>
      </p:sp>
      <p:pic>
        <p:nvPicPr>
          <p:cNvPr id="43" name="Picture 42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00" y="2590800"/>
            <a:ext cx="289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Emacs</a:t>
            </a:r>
            <a:r>
              <a:rPr lang="en-GB" dirty="0"/>
              <a:t> has a graphical user interface. It cannot reside within the shell. To detach it:</a:t>
            </a:r>
          </a:p>
          <a:p>
            <a:pPr algn="ctr"/>
            <a:r>
              <a:rPr lang="en-GB" sz="2400" b="1" dirty="0" err="1"/>
              <a:t>emacs</a:t>
            </a:r>
            <a:r>
              <a:rPr lang="en-GB" sz="24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4225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Real-world uses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pain2.gif"/>
          <p:cNvPicPr>
            <a:picLocks noChangeAspect="1"/>
          </p:cNvPicPr>
          <p:nvPr/>
        </p:nvPicPr>
        <p:blipFill>
          <a:blip r:embed="rId3"/>
          <a:srcRect t="29112" r="54945" b="44687"/>
          <a:stretch>
            <a:fillRect/>
          </a:stretch>
        </p:blipFill>
        <p:spPr>
          <a:xfrm>
            <a:off x="4495800" y="1905000"/>
            <a:ext cx="5623560" cy="2743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4400" y="2209800"/>
            <a:ext cx="2819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934200" y="1840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For each file in the folder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57800" y="2667000"/>
            <a:ext cx="25908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848600" y="2602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Ask for the type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2971800"/>
            <a:ext cx="4800600" cy="533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9144000" y="34684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the answer includes “text”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3505200"/>
            <a:ext cx="2895600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858000" y="3810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F5811"/>
                </a:solidFill>
              </a:rPr>
              <a:t>Add .txt at the end</a:t>
            </a:r>
          </a:p>
        </p:txBody>
      </p:sp>
      <p:pic>
        <p:nvPicPr>
          <p:cNvPr id="26" name="Picture 25" descr="REAL-WOR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952500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00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pass arguments to a function, and they will be accessed as $1, ...</a:t>
            </a:r>
            <a:endParaRPr lang="en-GB" b="1" i="1" dirty="0">
              <a:solidFill>
                <a:srgbClr val="FF0000"/>
              </a:solidFill>
            </a:endParaRPr>
          </a:p>
        </p:txBody>
      </p:sp>
      <p:pic>
        <p:nvPicPr>
          <p:cNvPr id="16" name="Picture 15" descr="argument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066800"/>
            <a:ext cx="6393180" cy="51358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86600" y="5562600"/>
            <a:ext cx="2057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105400" y="3962400"/>
            <a:ext cx="2590800" cy="1524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086600" y="5562600"/>
            <a:ext cx="457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572000" y="3962400"/>
            <a:ext cx="6096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4572000" y="2971800"/>
            <a:ext cx="3124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/>
          <p:cNvSpPr/>
          <p:nvPr/>
        </p:nvSpPr>
        <p:spPr>
          <a:xfrm>
            <a:off x="4695731" y="4472412"/>
            <a:ext cx="2405205" cy="1113576"/>
          </a:xfrm>
          <a:custGeom>
            <a:avLst/>
            <a:gdLst>
              <a:gd name="connsiteX0" fmla="*/ 2405205 w 2405205"/>
              <a:gd name="connsiteY0" fmla="*/ 1113576 h 1113576"/>
              <a:gd name="connsiteX1" fmla="*/ 377228 w 2405205"/>
              <a:gd name="connsiteY1" fmla="*/ 796705 h 1113576"/>
              <a:gd name="connsiteX2" fmla="*/ 141838 w 2405205"/>
              <a:gd name="connsiteY2" fmla="*/ 0 h 11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5205" h="1113576">
                <a:moveTo>
                  <a:pt x="2405205" y="1113576"/>
                </a:moveTo>
                <a:cubicBezTo>
                  <a:pt x="1579830" y="1047938"/>
                  <a:pt x="754456" y="982301"/>
                  <a:pt x="377228" y="796705"/>
                </a:cubicBezTo>
                <a:cubicBezTo>
                  <a:pt x="0" y="611109"/>
                  <a:pt x="70919" y="305554"/>
                  <a:pt x="14183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/>
          <p:cNvCxnSpPr>
            <a:stCxn id="33" idx="2"/>
            <a:endCxn id="31" idx="2"/>
          </p:cNvCxnSpPr>
          <p:nvPr/>
        </p:nvCxnSpPr>
        <p:spPr>
          <a:xfrm flipV="1">
            <a:off x="4837568" y="4191000"/>
            <a:ext cx="39232" cy="281412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4030301" y="3123447"/>
            <a:ext cx="734840" cy="760491"/>
          </a:xfrm>
          <a:custGeom>
            <a:avLst/>
            <a:gdLst>
              <a:gd name="connsiteX0" fmla="*/ 734840 w 734840"/>
              <a:gd name="connsiteY0" fmla="*/ 760491 h 760491"/>
              <a:gd name="connsiteX1" fmla="*/ 273113 w 734840"/>
              <a:gd name="connsiteY1" fmla="*/ 597528 h 760491"/>
              <a:gd name="connsiteX2" fmla="*/ 1509 w 734840"/>
              <a:gd name="connsiteY2" fmla="*/ 181069 h 760491"/>
              <a:gd name="connsiteX3" fmla="*/ 282166 w 734840"/>
              <a:gd name="connsiteY3" fmla="*/ 0 h 7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840" h="760491">
                <a:moveTo>
                  <a:pt x="734840" y="760491"/>
                </a:moveTo>
                <a:cubicBezTo>
                  <a:pt x="565087" y="727294"/>
                  <a:pt x="395335" y="694098"/>
                  <a:pt x="273113" y="597528"/>
                </a:cubicBezTo>
                <a:cubicBezTo>
                  <a:pt x="150891" y="500958"/>
                  <a:pt x="0" y="280657"/>
                  <a:pt x="1509" y="181069"/>
                </a:cubicBezTo>
                <a:cubicBezTo>
                  <a:pt x="3018" y="81481"/>
                  <a:pt x="142592" y="40740"/>
                  <a:pt x="282166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3"/>
          </p:cNvCxnSpPr>
          <p:nvPr/>
        </p:nvCxnSpPr>
        <p:spPr>
          <a:xfrm flipV="1">
            <a:off x="4312468" y="3048000"/>
            <a:ext cx="183333" cy="7544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543800" y="5562600"/>
            <a:ext cx="9144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/>
          <p:cNvSpPr/>
          <p:nvPr/>
        </p:nvSpPr>
        <p:spPr>
          <a:xfrm>
            <a:off x="5072959" y="4789283"/>
            <a:ext cx="2770361" cy="1264468"/>
          </a:xfrm>
          <a:custGeom>
            <a:avLst/>
            <a:gdLst>
              <a:gd name="connsiteX0" fmla="*/ 2770361 w 2770361"/>
              <a:gd name="connsiteY0" fmla="*/ 977774 h 1264468"/>
              <a:gd name="connsiteX1" fmla="*/ 2399169 w 2770361"/>
              <a:gd name="connsiteY1" fmla="*/ 1231271 h 1264468"/>
              <a:gd name="connsiteX2" fmla="*/ 642796 w 2770361"/>
              <a:gd name="connsiteY2" fmla="*/ 1059256 h 1264468"/>
              <a:gd name="connsiteX3" fmla="*/ 0 w 2770361"/>
              <a:gd name="connsiteY3" fmla="*/ 0 h 126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361" h="1264468">
                <a:moveTo>
                  <a:pt x="2770361" y="977774"/>
                </a:moveTo>
                <a:cubicBezTo>
                  <a:pt x="2762062" y="1097732"/>
                  <a:pt x="2753763" y="1217691"/>
                  <a:pt x="2399169" y="1231271"/>
                </a:cubicBezTo>
                <a:cubicBezTo>
                  <a:pt x="2044575" y="1244851"/>
                  <a:pt x="1042658" y="1264468"/>
                  <a:pt x="642796" y="1059256"/>
                </a:cubicBezTo>
                <a:cubicBezTo>
                  <a:pt x="242935" y="854044"/>
                  <a:pt x="121467" y="427022"/>
                  <a:pt x="0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>
            <a:stCxn id="42" idx="3"/>
          </p:cNvCxnSpPr>
          <p:nvPr/>
        </p:nvCxnSpPr>
        <p:spPr>
          <a:xfrm flipH="1" flipV="1">
            <a:off x="4953000" y="4267201"/>
            <a:ext cx="119958" cy="52208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4514661" y="3431264"/>
            <a:ext cx="313854" cy="534155"/>
          </a:xfrm>
          <a:custGeom>
            <a:avLst/>
            <a:gdLst>
              <a:gd name="connsiteX0" fmla="*/ 313854 w 313854"/>
              <a:gd name="connsiteY0" fmla="*/ 534155 h 534155"/>
              <a:gd name="connsiteX1" fmla="*/ 24143 w 313854"/>
              <a:gd name="connsiteY1" fmla="*/ 289711 h 534155"/>
              <a:gd name="connsiteX2" fmla="*/ 168998 w 313854"/>
              <a:gd name="connsiteY2" fmla="*/ 0 h 53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54" h="534155">
                <a:moveTo>
                  <a:pt x="313854" y="534155"/>
                </a:moveTo>
                <a:cubicBezTo>
                  <a:pt x="181070" y="456446"/>
                  <a:pt x="48286" y="378737"/>
                  <a:pt x="24143" y="289711"/>
                </a:cubicBezTo>
                <a:cubicBezTo>
                  <a:pt x="0" y="200685"/>
                  <a:pt x="84499" y="100342"/>
                  <a:pt x="16899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/>
          <p:cNvCxnSpPr>
            <a:stCxn id="47" idx="2"/>
          </p:cNvCxnSpPr>
          <p:nvPr/>
        </p:nvCxnSpPr>
        <p:spPr>
          <a:xfrm flipV="1">
            <a:off x="4683660" y="3200401"/>
            <a:ext cx="269341" cy="23086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0200" y="327660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that </a:t>
            </a:r>
            <a:r>
              <a:rPr lang="en-GB" b="1" dirty="0"/>
              <a:t>$0 is always the name of the script</a:t>
            </a:r>
            <a:r>
              <a:rPr lang="en-GB" dirty="0"/>
              <a:t>! For the function’s name: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${FUNCNAME[0]}</a:t>
            </a:r>
          </a:p>
        </p:txBody>
      </p:sp>
    </p:spTree>
    <p:extLst>
      <p:ext uri="{BB962C8B-B14F-4D97-AF65-F5344CB8AC3E}">
        <p14:creationId xmlns:p14="http://schemas.microsoft.com/office/powerpoint/2010/main" val="5143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7" grpId="0" animBg="1"/>
      <p:bldP spid="37" grpId="1" animBg="1"/>
      <p:bldP spid="41" grpId="0" animBg="1"/>
      <p:bldP spid="42" grpId="0" animBg="1"/>
      <p:bldP spid="47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5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1066800"/>
            <a:ext cx="6393180" cy="5135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0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Variables made in a function are accessible in the whole script.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28194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 </a:t>
            </a:r>
            <a:r>
              <a:rPr lang="en-GB" b="1" i="1" u="sng" dirty="0"/>
              <a:t>not</a:t>
            </a:r>
            <a:r>
              <a:rPr lang="en-GB" dirty="0"/>
              <a:t> use </a:t>
            </a:r>
            <a:r>
              <a:rPr lang="en-GB" dirty="0">
                <a:solidFill>
                  <a:srgbClr val="FF0000"/>
                </a:solidFill>
              </a:rPr>
              <a:t>return</a:t>
            </a:r>
            <a:r>
              <a:rPr lang="en-GB" dirty="0"/>
              <a:t> to get variables’ values back!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048000"/>
            <a:ext cx="3048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248400" y="37338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700000" y="51480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172200" y="53004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no-return-sign.jpg"/>
          <p:cNvPicPr>
            <a:picLocks noChangeAspect="1"/>
          </p:cNvPicPr>
          <p:nvPr/>
        </p:nvPicPr>
        <p:blipFill>
          <a:blip r:embed="rId4" cstate="print"/>
          <a:srcRect l="14167" t="5105" r="15833" b="13375"/>
          <a:stretch>
            <a:fillRect/>
          </a:stretch>
        </p:blipFill>
        <p:spPr>
          <a:xfrm>
            <a:off x="1676400" y="3733800"/>
            <a:ext cx="2411896" cy="198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7000" y="4888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For values</a:t>
            </a:r>
          </a:p>
        </p:txBody>
      </p:sp>
    </p:spTree>
    <p:extLst>
      <p:ext uri="{BB962C8B-B14F-4D97-AF65-F5344CB8AC3E}">
        <p14:creationId xmlns:p14="http://schemas.microsoft.com/office/powerpoint/2010/main" val="26213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 animBg="1"/>
      <p:bldP spid="13" grpId="0" animBg="1"/>
      <p:bldP spid="14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1066800"/>
            <a:ext cx="6393180" cy="5135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233713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return</a:t>
            </a:r>
            <a:r>
              <a:rPr lang="en-GB" dirty="0"/>
              <a:t> is used </a:t>
            </a:r>
            <a:r>
              <a:rPr lang="en-GB" u="sng" dirty="0"/>
              <a:t>only</a:t>
            </a:r>
            <a:r>
              <a:rPr lang="en-GB" dirty="0"/>
              <a:t> to end a function and give a status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895600" y="290726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086100" y="3173968"/>
            <a:ext cx="914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6400" y="3135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for success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8400" y="3745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for fail</a:t>
            </a:r>
          </a:p>
        </p:txBody>
      </p:sp>
    </p:spTree>
    <p:extLst>
      <p:ext uri="{BB962C8B-B14F-4D97-AF65-F5344CB8AC3E}">
        <p14:creationId xmlns:p14="http://schemas.microsoft.com/office/powerpoint/2010/main" val="260636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23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v2J6obU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420" y="2312670"/>
            <a:ext cx="2743200" cy="274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70420" y="50675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3 hours later...</a:t>
            </a:r>
          </a:p>
        </p:txBody>
      </p:sp>
      <p:pic>
        <p:nvPicPr>
          <p:cNvPr id="22" name="Picture 21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00" y="27432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want to overload a command, then you need to use the </a:t>
            </a:r>
            <a:r>
              <a:rPr lang="en-GB" b="1" dirty="0">
                <a:solidFill>
                  <a:srgbClr val="FF0000"/>
                </a:solidFill>
              </a:rPr>
              <a:t>command</a:t>
            </a:r>
            <a:r>
              <a:rPr lang="en-GB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41534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24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0" y="1600200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function must contain at least one instruction.</a:t>
            </a:r>
          </a:p>
          <a:p>
            <a:pPr algn="ctr"/>
            <a:endParaRPr lang="en-GB" dirty="0"/>
          </a:p>
          <a:p>
            <a:pPr algn="ctr"/>
            <a:r>
              <a:rPr lang="en-GB" sz="2800" b="1" dirty="0"/>
              <a:t>:</a:t>
            </a:r>
            <a:r>
              <a:rPr lang="en-GB" dirty="0"/>
              <a:t> is the do-nothing instruction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4114800"/>
            <a:ext cx="289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a function is a one liner, commands must be </a:t>
            </a:r>
            <a:r>
              <a:rPr lang="en-GB" sz="2800" b="1" dirty="0"/>
              <a:t>; </a:t>
            </a:r>
            <a:r>
              <a:rPr lang="en-GB" dirty="0"/>
              <a:t>separated with a final </a:t>
            </a:r>
            <a:r>
              <a:rPr lang="en-GB" sz="2800" b="1" dirty="0"/>
              <a:t>;</a:t>
            </a:r>
          </a:p>
        </p:txBody>
      </p:sp>
      <p:pic>
        <p:nvPicPr>
          <p:cNvPr id="24" name="Picture 2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3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25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77147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:(){ :|: &amp; };: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0" y="12909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is a valid function... It will run! </a:t>
            </a:r>
          </a:p>
        </p:txBody>
      </p:sp>
    </p:spTree>
    <p:extLst>
      <p:ext uri="{BB962C8B-B14F-4D97-AF65-F5344CB8AC3E}">
        <p14:creationId xmlns:p14="http://schemas.microsoft.com/office/powerpoint/2010/main" val="78555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52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7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886200" y="2580382"/>
            <a:ext cx="4419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Seeing</a:t>
            </a:r>
            <a:r>
              <a:rPr lang="fr-F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understanding</a:t>
            </a:r>
            <a:r>
              <a:rPr lang="fr-F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06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rot="5400000">
            <a:off x="7021830" y="4865370"/>
            <a:ext cx="1676400" cy="2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48600" y="4419600"/>
            <a:ext cx="685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848600" y="5715000"/>
            <a:ext cx="1066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8610600" y="4724400"/>
            <a:ext cx="762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91600" y="4800600"/>
            <a:ext cx="1219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991600" y="5103812"/>
            <a:ext cx="1219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0" y="105340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 process </a:t>
            </a:r>
            <a:r>
              <a:rPr lang="en-GB" sz="2800" dirty="0">
                <a:solidFill>
                  <a:srgbClr val="FF0000"/>
                </a:solidFill>
              </a:rPr>
              <a:t>can start another process</a:t>
            </a:r>
            <a:r>
              <a:rPr lang="en-GB" sz="2800" dirty="0"/>
              <a:t>. For example, starting the system may start the graphical environment, which starts the desktop, etc.</a:t>
            </a:r>
          </a:p>
        </p:txBody>
      </p:sp>
      <p:pic>
        <p:nvPicPr>
          <p:cNvPr id="27" name="Picture 26" descr="computer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773680"/>
            <a:ext cx="1264920" cy="1264920"/>
          </a:xfrm>
          <a:prstGeom prst="rect">
            <a:avLst/>
          </a:prstGeom>
        </p:spPr>
      </p:pic>
      <p:pic>
        <p:nvPicPr>
          <p:cNvPr id="28" name="Picture 27" descr="Windows-Desktop-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657600"/>
            <a:ext cx="1127760" cy="1127760"/>
          </a:xfrm>
          <a:prstGeom prst="rect">
            <a:avLst/>
          </a:prstGeom>
        </p:spPr>
      </p:pic>
      <p:pic>
        <p:nvPicPr>
          <p:cNvPr id="29" name="Picture 28" descr="Music_Boo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4401" y="5181601"/>
            <a:ext cx="1016083" cy="1016083"/>
          </a:xfrm>
          <a:prstGeom prst="rect">
            <a:avLst/>
          </a:prstGeom>
        </p:spPr>
      </p:pic>
      <p:pic>
        <p:nvPicPr>
          <p:cNvPr id="30" name="Picture 29" descr="widge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389120"/>
            <a:ext cx="563880" cy="563880"/>
          </a:xfrm>
          <a:prstGeom prst="rect">
            <a:avLst/>
          </a:prstGeom>
        </p:spPr>
      </p:pic>
      <p:pic>
        <p:nvPicPr>
          <p:cNvPr id="31" name="Picture 30" descr="widge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998720"/>
            <a:ext cx="563880" cy="56388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724400" y="41910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Process tree</a:t>
            </a:r>
          </a:p>
        </p:txBody>
      </p:sp>
      <p:sp>
        <p:nvSpPr>
          <p:cNvPr id="45" name="Left Brace 44"/>
          <p:cNvSpPr/>
          <p:nvPr/>
        </p:nvSpPr>
        <p:spPr>
          <a:xfrm>
            <a:off x="6781800" y="2819400"/>
            <a:ext cx="609600" cy="32766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2133600" y="2779694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Each process has a unique ID named </a:t>
            </a:r>
            <a:r>
              <a:rPr lang="en-GB" sz="2800" b="1" dirty="0">
                <a:solidFill>
                  <a:srgbClr val="FF0000"/>
                </a:solidFill>
              </a:rPr>
              <a:t>PID</a:t>
            </a:r>
            <a:r>
              <a:rPr lang="en-GB" sz="28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58200" y="2667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1251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63000" y="3364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3467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96400" y="595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2368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06000" y="4050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1196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06000" y="5498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3245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24000" y="4989494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When processes die, their PID </a:t>
            </a:r>
            <a:r>
              <a:rPr lang="en-GB" sz="2800" i="1" dirty="0"/>
              <a:t>can</a:t>
            </a:r>
            <a:r>
              <a:rPr lang="en-GB" sz="2800" dirty="0"/>
              <a:t> be reassigned; it’s usually delayed.</a:t>
            </a:r>
          </a:p>
        </p:txBody>
      </p:sp>
    </p:spTree>
    <p:extLst>
      <p:ext uri="{BB962C8B-B14F-4D97-AF65-F5344CB8AC3E}">
        <p14:creationId xmlns:p14="http://schemas.microsoft.com/office/powerpoint/2010/main" val="27056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26" grpId="0"/>
      <p:bldP spid="32" grpId="0"/>
      <p:bldP spid="34" grpId="0"/>
      <p:bldP spid="36" grpId="0"/>
      <p:bldP spid="38" grpId="0"/>
      <p:bldP spid="40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1195577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362200"/>
            <a:ext cx="5562600" cy="417195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5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 descr="48.jpg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7227850" y="1371600"/>
            <a:ext cx="3440151" cy="270895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200400" y="1066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Processes also belong to a </a:t>
            </a:r>
            <a:r>
              <a:rPr lang="en-GB" sz="2800" dirty="0">
                <a:solidFill>
                  <a:srgbClr val="FF0000"/>
                </a:solidFill>
              </a:rPr>
              <a:t>process group (PGID)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4227494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Each group </a:t>
            </a:r>
            <a:r>
              <a:rPr lang="en-GB" sz="2800" i="1" dirty="0"/>
              <a:t>can</a:t>
            </a:r>
            <a:r>
              <a:rPr lang="en-GB" sz="2800" dirty="0"/>
              <a:t> have a leader, identified by </a:t>
            </a:r>
            <a:r>
              <a:rPr lang="en-GB" sz="2800" dirty="0">
                <a:solidFill>
                  <a:srgbClr val="FF0000"/>
                </a:solidFill>
              </a:rPr>
              <a:t>PID = PGID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00" y="1695272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Process groups allow the system to keep track of which processes are working together and hence should be </a:t>
            </a:r>
            <a:r>
              <a:rPr lang="en-GB" sz="2400" dirty="0">
                <a:solidFill>
                  <a:srgbClr val="FF0000"/>
                </a:solidFill>
              </a:rPr>
              <a:t>managed together</a:t>
            </a:r>
          </a:p>
        </p:txBody>
      </p:sp>
    </p:spTree>
    <p:extLst>
      <p:ext uri="{BB962C8B-B14F-4D97-AF65-F5344CB8AC3E}">
        <p14:creationId xmlns:p14="http://schemas.microsoft.com/office/powerpoint/2010/main" val="30565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While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114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pic>
        <p:nvPicPr>
          <p:cNvPr id="17" name="Picture 16" descr="while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401"/>
            <a:ext cx="4724400" cy="281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477000" y="22860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Modify the template to show the value of all arguments.</a:t>
            </a:r>
            <a:endParaRPr lang="en-GB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339227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$# is the number of argument</a:t>
            </a:r>
          </a:p>
          <a:p>
            <a:r>
              <a:rPr lang="en-GB" dirty="0"/>
              <a:t>$1, $2, ..., ${10}, ${11} is an argument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6400" y="1981200"/>
            <a:ext cx="4648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286000" y="2753380"/>
            <a:ext cx="533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5800" y="3181290"/>
            <a:ext cx="914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“$#” ];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3600" y="3486090"/>
            <a:ext cx="3048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echo “${</a:t>
            </a:r>
            <a:r>
              <a:rPr lang="en-GB" sz="2000" dirty="0" err="1"/>
              <a:t>var</a:t>
            </a:r>
            <a:r>
              <a:rPr lang="en-GB" sz="2000" dirty="0"/>
              <a:t>}”</a:t>
            </a:r>
          </a:p>
        </p:txBody>
      </p:sp>
      <p:pic>
        <p:nvPicPr>
          <p:cNvPr id="23" name="Picture 22" descr="88210d307c4e8a79a183941972dd317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0" y="1600200"/>
            <a:ext cx="4615811" cy="449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rot="16200000" flipH="1">
            <a:off x="1828800" y="1524000"/>
            <a:ext cx="3352800" cy="3352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828800" y="1600200"/>
            <a:ext cx="3429000" cy="3276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7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Seeing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9" name="Picture 28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30" name="Picture 29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47800" y="1411069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 see processes and what resources they consume, use </a:t>
            </a:r>
            <a:r>
              <a:rPr lang="en-GB" dirty="0">
                <a:solidFill>
                  <a:srgbClr val="FF0000"/>
                </a:solidFill>
              </a:rPr>
              <a:t>top</a:t>
            </a:r>
            <a:r>
              <a:rPr lang="en-GB" dirty="0"/>
              <a:t> or install </a:t>
            </a:r>
            <a:r>
              <a:rPr lang="en-GB" dirty="0" err="1">
                <a:solidFill>
                  <a:srgbClr val="FF0000"/>
                </a:solidFill>
              </a:rPr>
              <a:t>htop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47800" y="307853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want to get the processes’ ID and know how they relate, use </a:t>
            </a:r>
            <a:r>
              <a:rPr lang="en-GB" dirty="0" err="1">
                <a:solidFill>
                  <a:srgbClr val="FF0000"/>
                </a:solidFill>
              </a:rPr>
              <a:t>ps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7800" y="46876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just want to see the process tree, use </a:t>
            </a:r>
            <a:r>
              <a:rPr lang="en-GB" dirty="0" err="1">
                <a:solidFill>
                  <a:srgbClr val="FF0000"/>
                </a:solidFill>
              </a:rPr>
              <a:t>pstree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7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efense.gov_News_Photo_050601-N-4309A-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9926"/>
            <a:ext cx="9144000" cy="5416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9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2445604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One way to communicate with processes is to send </a:t>
            </a:r>
            <a:r>
              <a:rPr lang="en-GB" sz="2400" b="1" u="sng" dirty="0">
                <a:solidFill>
                  <a:srgbClr val="FF0000"/>
                </a:solidFill>
              </a:rPr>
              <a:t>signals</a:t>
            </a:r>
            <a:r>
              <a:rPr lang="en-GB" sz="2400" dirty="0"/>
              <a:t>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8610600" y="32004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01000" y="3352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stop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9029700" y="33909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2000" y="3810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stop &amp; report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9677400" y="3276601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25000" y="34406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suspend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1371601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Signals all start with </a:t>
            </a:r>
            <a:r>
              <a:rPr lang="en-GB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</a:t>
            </a:r>
          </a:p>
        </p:txBody>
      </p:sp>
    </p:spTree>
    <p:extLst>
      <p:ext uri="{BB962C8B-B14F-4D97-AF65-F5344CB8AC3E}">
        <p14:creationId xmlns:p14="http://schemas.microsoft.com/office/powerpoint/2010/main" val="67792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114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</a:t>
            </a:r>
            <a:r>
              <a:rPr lang="en-GB" sz="4000" dirty="0">
                <a:solidFill>
                  <a:srgbClr val="7030A0"/>
                </a:solidFill>
              </a:rPr>
              <a:t>INT</a:t>
            </a:r>
          </a:p>
        </p:txBody>
      </p:sp>
      <p:pic>
        <p:nvPicPr>
          <p:cNvPr id="18" name="Picture 17" descr="627753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057400"/>
            <a:ext cx="3810000" cy="381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4000" y="2819401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Generated when you type </a:t>
            </a:r>
            <a:r>
              <a:rPr lang="en-GB" sz="2400" dirty="0" err="1"/>
              <a:t>Ctrl+C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0" y="396960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You’re asking the process to please be interrupted. But it may ignore you.</a:t>
            </a:r>
          </a:p>
        </p:txBody>
      </p:sp>
    </p:spTree>
    <p:extLst>
      <p:ext uri="{BB962C8B-B14F-4D97-AF65-F5344CB8AC3E}">
        <p14:creationId xmlns:p14="http://schemas.microsoft.com/office/powerpoint/2010/main" val="93502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11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Yfw+_5959fc72f81e5f8d5489e2c6671a56bb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2769870"/>
            <a:ext cx="4191000" cy="2346960"/>
          </a:xfrm>
          <a:prstGeom prst="rect">
            <a:avLst/>
          </a:prstGeom>
        </p:spPr>
      </p:pic>
      <p:pic>
        <p:nvPicPr>
          <p:cNvPr id="20" name="Picture 19" descr="d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6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e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8640" y="990600"/>
            <a:ext cx="6233160" cy="5234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24000" y="167640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program can catch a SIGINT and handle it as it feels like.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4000" y="3905072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To stop it, find its </a:t>
            </a:r>
            <a:r>
              <a:rPr lang="en-GB" sz="2400" dirty="0" err="1"/>
              <a:t>pid</a:t>
            </a:r>
            <a:r>
              <a:rPr lang="en-GB" sz="2400" dirty="0"/>
              <a:t> and send it a stronger signal...</a:t>
            </a:r>
          </a:p>
        </p:txBody>
      </p:sp>
    </p:spTree>
    <p:extLst>
      <p:ext uri="{BB962C8B-B14F-4D97-AF65-F5344CB8AC3E}">
        <p14:creationId xmlns:p14="http://schemas.microsoft.com/office/powerpoint/2010/main" val="28904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12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47800" y="11340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Bash, the </a:t>
            </a:r>
            <a:r>
              <a:rPr lang="en-GB" b="1" dirty="0">
                <a:solidFill>
                  <a:srgbClr val="FF0000"/>
                </a:solidFill>
              </a:rPr>
              <a:t>trap</a:t>
            </a:r>
            <a:r>
              <a:rPr lang="en-GB" dirty="0"/>
              <a:t> command lets you do your own </a:t>
            </a:r>
            <a:r>
              <a:rPr lang="en-GB" b="1" dirty="0">
                <a:solidFill>
                  <a:srgbClr val="00B050"/>
                </a:solidFill>
              </a:rPr>
              <a:t>actions</a:t>
            </a:r>
            <a:r>
              <a:rPr lang="en-GB" dirty="0"/>
              <a:t> when a certain </a:t>
            </a:r>
            <a:r>
              <a:rPr lang="en-GB" b="1" dirty="0">
                <a:solidFill>
                  <a:srgbClr val="7030A0"/>
                </a:solidFill>
              </a:rPr>
              <a:t>signal</a:t>
            </a:r>
            <a:r>
              <a:rPr lang="en-GB" dirty="0"/>
              <a:t> is received.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0" y="273427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</a:t>
            </a:r>
            <a:r>
              <a:rPr lang="en-GB" b="1" dirty="0">
                <a:solidFill>
                  <a:srgbClr val="00B050"/>
                </a:solidFill>
              </a:rPr>
              <a:t>actions</a:t>
            </a:r>
            <a:r>
              <a:rPr lang="en-GB" dirty="0"/>
              <a:t> can be anything, such as a set of commands or calling a function.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7800" y="4390072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signal</a:t>
            </a:r>
            <a:r>
              <a:rPr lang="en-GB" dirty="0"/>
              <a:t> is specified by code</a:t>
            </a:r>
          </a:p>
          <a:p>
            <a:pPr marL="342900" indent="-342900" algn="ctr">
              <a:buAutoNum type="arabicPlain" startAt="2"/>
            </a:pPr>
            <a:r>
              <a:rPr lang="en-GB" dirty="0"/>
              <a:t>SIGINT</a:t>
            </a:r>
          </a:p>
          <a:p>
            <a:pPr marL="342900" indent="-342900" algn="ctr">
              <a:buAutoNum type="arabicPlain" startAt="2"/>
            </a:pPr>
            <a:r>
              <a:rPr lang="en-GB" dirty="0"/>
              <a:t>SIGQUIT</a:t>
            </a:r>
          </a:p>
          <a:p>
            <a:pPr marL="342900" indent="-342900" algn="ctr">
              <a:buAutoNum type="arabicPlain" startAt="9"/>
            </a:pPr>
            <a:r>
              <a:rPr lang="en-GB" dirty="0"/>
              <a:t>SIGKILL</a:t>
            </a:r>
          </a:p>
          <a:p>
            <a:pPr marL="342900" indent="-342900" algn="ctr"/>
            <a:r>
              <a:rPr lang="en-GB" dirty="0"/>
              <a:t>20	SIGSTP</a:t>
            </a:r>
          </a:p>
        </p:txBody>
      </p:sp>
    </p:spTree>
    <p:extLst>
      <p:ext uri="{BB962C8B-B14F-4D97-AF65-F5344CB8AC3E}">
        <p14:creationId xmlns:p14="http://schemas.microsoft.com/office/powerpoint/2010/main" val="3192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13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wallpaper.big-piF.cs.png.jpg"/>
          <p:cNvPicPr>
            <a:picLocks noChangeAspect="1"/>
          </p:cNvPicPr>
          <p:nvPr/>
        </p:nvPicPr>
        <p:blipFill>
          <a:blip r:embed="rId3"/>
          <a:srcRect l="23750" t="18333" r="28750" b="21667"/>
          <a:stretch>
            <a:fillRect/>
          </a:stretch>
        </p:blipFill>
        <p:spPr>
          <a:xfrm>
            <a:off x="7620000" y="2209800"/>
            <a:ext cx="2895600" cy="2743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067800" y="4114800"/>
            <a:ext cx="1447800" cy="838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524000" y="114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</a:t>
            </a:r>
            <a:r>
              <a:rPr lang="en-GB" sz="4000" dirty="0">
                <a:solidFill>
                  <a:srgbClr val="7030A0"/>
                </a:solidFill>
              </a:rPr>
              <a:t>KILL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4000" y="2357736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signal cannot be caught or ignored.</a:t>
            </a:r>
          </a:p>
        </p:txBody>
      </p:sp>
      <p:pic>
        <p:nvPicPr>
          <p:cNvPr id="26" name="Picture 25" descr="220px-Szkolenie_przeciwlotników_z_17_Wielkopolskiej_Brygady_Zmechanizowanej_(0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352801"/>
            <a:ext cx="2876551" cy="2157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Defense.gov_News_Photo_050601-N-4309A-171.jpg"/>
          <p:cNvPicPr>
            <a:picLocks noChangeAspect="1"/>
          </p:cNvPicPr>
          <p:nvPr/>
        </p:nvPicPr>
        <p:blipFill>
          <a:blip r:embed="rId5" cstate="print"/>
          <a:srcRect r="29167"/>
          <a:stretch>
            <a:fillRect/>
          </a:stretch>
        </p:blipFill>
        <p:spPr>
          <a:xfrm>
            <a:off x="1752600" y="3363686"/>
            <a:ext cx="2629592" cy="2198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/>
          <p:cNvSpPr txBox="1"/>
          <p:nvPr/>
        </p:nvSpPr>
        <p:spPr>
          <a:xfrm>
            <a:off x="1828800" y="5486401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	SIGINT	         </a:t>
            </a:r>
            <a:r>
              <a:rPr lang="en-GB" sz="2400" b="1" dirty="0" err="1"/>
              <a:t>vs</a:t>
            </a:r>
            <a:r>
              <a:rPr lang="en-GB" sz="2400" b="1" dirty="0"/>
              <a:t>		SIGKILL</a:t>
            </a:r>
          </a:p>
        </p:txBody>
      </p:sp>
    </p:spTree>
    <p:extLst>
      <p:ext uri="{BB962C8B-B14F-4D97-AF65-F5344CB8AC3E}">
        <p14:creationId xmlns:p14="http://schemas.microsoft.com/office/powerpoint/2010/main" val="7901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14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kill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25540" cy="5234940"/>
          </a:xfrm>
          <a:prstGeom prst="rect">
            <a:avLst/>
          </a:prstGeom>
        </p:spPr>
      </p:pic>
      <p:pic>
        <p:nvPicPr>
          <p:cNvPr id="17" name="Picture 16" descr="kill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25540" cy="5234940"/>
          </a:xfrm>
          <a:prstGeom prst="rect">
            <a:avLst/>
          </a:prstGeom>
        </p:spPr>
      </p:pic>
      <p:pic>
        <p:nvPicPr>
          <p:cNvPr id="19" name="Picture 18" descr="kill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25540" cy="5234940"/>
          </a:xfrm>
          <a:prstGeom prst="rect">
            <a:avLst/>
          </a:prstGeom>
        </p:spPr>
      </p:pic>
      <p:pic>
        <p:nvPicPr>
          <p:cNvPr id="20" name="Picture 19" descr="kill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90600"/>
            <a:ext cx="6225540" cy="52349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00" y="990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To send a specific signal to a process, use</a:t>
            </a: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kill</a:t>
            </a:r>
            <a:r>
              <a:rPr lang="en-GB" sz="2400" dirty="0"/>
              <a:t> –s SIG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.....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PID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 does </a:t>
            </a:r>
            <a:r>
              <a:rPr lang="en-GB" b="1" u="sng" dirty="0"/>
              <a:t>not</a:t>
            </a:r>
            <a:r>
              <a:rPr lang="en-GB" dirty="0"/>
              <a:t> mean that you want to kill the process. It’s just the command’s name...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24000" y="448687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want to terminate a process go straight for SIGKILL, not SIGINT.</a:t>
            </a:r>
          </a:p>
        </p:txBody>
      </p:sp>
    </p:spTree>
    <p:extLst>
      <p:ext uri="{BB962C8B-B14F-4D97-AF65-F5344CB8AC3E}">
        <p14:creationId xmlns:p14="http://schemas.microsoft.com/office/powerpoint/2010/main" val="24627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16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6200000" flipH="1">
            <a:off x="5745480" y="5093970"/>
            <a:ext cx="304800" cy="228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5745480" y="5093970"/>
            <a:ext cx="304800" cy="228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4" name="Picture 33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5" name="Picture 34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6" name="Picture 35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37" name="Picture 36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00" y="114573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FF0000"/>
                </a:solidFill>
              </a:rPr>
              <a:t>xkill</a:t>
            </a:r>
            <a:r>
              <a:rPr lang="en-GB" dirty="0"/>
              <a:t> is very convenient to just ‘murder on touch’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24000" y="289833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FF0000"/>
                </a:solidFill>
              </a:rPr>
              <a:t>killall</a:t>
            </a:r>
            <a:r>
              <a:rPr lang="en-GB" dirty="0"/>
              <a:t> can send a signal to multiple instances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24000" y="48400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FF0000"/>
                </a:solidFill>
              </a:rPr>
              <a:t>pkill</a:t>
            </a:r>
            <a:r>
              <a:rPr lang="en-GB" dirty="0"/>
              <a:t> is a pretty stupid thing to do...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15200" y="2971800"/>
            <a:ext cx="15240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9067800" y="3581400"/>
            <a:ext cx="13716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4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1" grpId="1" animBg="1"/>
      <p:bldP spid="42" grpId="0" animBg="1"/>
      <p:bldP spid="4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17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usa-washington-palouse-stop-sign-on-country-road-mel-curti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400"/>
            <a:ext cx="4648200" cy="309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4000" y="914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</a:t>
            </a:r>
            <a:r>
              <a:rPr lang="en-GB" sz="4000" dirty="0">
                <a:solidFill>
                  <a:srgbClr val="7030A0"/>
                </a:solidFill>
              </a:rPr>
              <a:t>STP</a:t>
            </a:r>
          </a:p>
        </p:txBody>
      </p:sp>
      <p:pic>
        <p:nvPicPr>
          <p:cNvPr id="24" name="Picture 23" descr="military-in-juarez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676400"/>
            <a:ext cx="4114800" cy="3086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96000" y="914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</a:t>
            </a:r>
            <a:r>
              <a:rPr lang="en-GB" sz="4000" dirty="0">
                <a:solidFill>
                  <a:srgbClr val="7030A0"/>
                </a:solidFill>
              </a:rPr>
              <a:t>STOP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0" y="4800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Politely asking a process if it feels like stopping a bit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96200" y="4800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Asking less politely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</a:t>
            </a:r>
            <a:r>
              <a:rPr lang="en-GB" sz="4000" dirty="0">
                <a:solidFill>
                  <a:srgbClr val="7030A0"/>
                </a:solidFill>
              </a:rPr>
              <a:t>CONT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3000" y="58790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Make the process continue</a:t>
            </a:r>
          </a:p>
        </p:txBody>
      </p:sp>
      <p:sp>
        <p:nvSpPr>
          <p:cNvPr id="33" name="Bent-Up Arrow 32"/>
          <p:cNvSpPr/>
          <p:nvPr/>
        </p:nvSpPr>
        <p:spPr>
          <a:xfrm rot="5400000">
            <a:off x="4533900" y="5143500"/>
            <a:ext cx="838200" cy="762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Bent-Up Arrow 33"/>
          <p:cNvSpPr/>
          <p:nvPr/>
        </p:nvSpPr>
        <p:spPr>
          <a:xfrm rot="5400000" flipV="1">
            <a:off x="7162800" y="5181600"/>
            <a:ext cx="838200" cy="685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4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18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25540" cy="5227320"/>
          </a:xfrm>
          <a:prstGeom prst="rect">
            <a:avLst/>
          </a:prstGeom>
        </p:spPr>
      </p:pic>
      <p:pic>
        <p:nvPicPr>
          <p:cNvPr id="19" name="Picture 18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25540" cy="5227320"/>
          </a:xfrm>
          <a:prstGeom prst="rect">
            <a:avLst/>
          </a:prstGeom>
        </p:spPr>
      </p:pic>
      <p:pic>
        <p:nvPicPr>
          <p:cNvPr id="20" name="Picture 19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25540" cy="5227320"/>
          </a:xfrm>
          <a:prstGeom prst="rect">
            <a:avLst/>
          </a:prstGeom>
        </p:spPr>
      </p:pic>
      <p:pic>
        <p:nvPicPr>
          <p:cNvPr id="22" name="Picture 21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90600"/>
            <a:ext cx="6225540" cy="52273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00200" y="1295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</a:t>
            </a:r>
            <a:r>
              <a:rPr lang="en-GB" dirty="0" err="1"/>
              <a:t>Ctrl+C</a:t>
            </a:r>
            <a:r>
              <a:rPr lang="en-GB" dirty="0"/>
              <a:t> doesn’t close, you can try </a:t>
            </a:r>
            <a:r>
              <a:rPr lang="en-GB" dirty="0" err="1"/>
              <a:t>Ctrl+Z</a:t>
            </a:r>
            <a:r>
              <a:rPr lang="en-GB" dirty="0"/>
              <a:t> to knock it out temporarily</a:t>
            </a:r>
          </a:p>
        </p:txBody>
      </p:sp>
      <p:pic>
        <p:nvPicPr>
          <p:cNvPr id="31" name="Picture 30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90600"/>
            <a:ext cx="6225540" cy="5227320"/>
          </a:xfrm>
          <a:prstGeom prst="rect">
            <a:avLst/>
          </a:prstGeom>
        </p:spPr>
      </p:pic>
      <p:pic>
        <p:nvPicPr>
          <p:cNvPr id="32" name="Picture 31" descr="enzopa_1720301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273412"/>
            <a:ext cx="2819400" cy="1765189"/>
          </a:xfrm>
          <a:prstGeom prst="rect">
            <a:avLst/>
          </a:prstGeom>
        </p:spPr>
      </p:pic>
      <p:pic>
        <p:nvPicPr>
          <p:cNvPr id="35" name="Picture 34" descr="Chainsaw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3124200"/>
            <a:ext cx="1950720" cy="19507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28800" y="506867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Then you can finish it off by hand</a:t>
            </a:r>
          </a:p>
        </p:txBody>
      </p:sp>
    </p:spTree>
    <p:extLst>
      <p:ext uri="{BB962C8B-B14F-4D97-AF65-F5344CB8AC3E}">
        <p14:creationId xmlns:p14="http://schemas.microsoft.com/office/powerpoint/2010/main" val="17046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While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1143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pic>
        <p:nvPicPr>
          <p:cNvPr id="14" name="Picture 13" descr="ar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8808"/>
            <a:ext cx="4953000" cy="464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Freeform 15"/>
          <p:cNvSpPr/>
          <p:nvPr/>
        </p:nvSpPr>
        <p:spPr>
          <a:xfrm>
            <a:off x="4556911" y="3141553"/>
            <a:ext cx="2743200" cy="1113577"/>
          </a:xfrm>
          <a:custGeom>
            <a:avLst/>
            <a:gdLst>
              <a:gd name="connsiteX0" fmla="*/ 2743200 w 2743200"/>
              <a:gd name="connsiteY0" fmla="*/ 1113577 h 1113577"/>
              <a:gd name="connsiteX1" fmla="*/ 1674891 w 2743200"/>
              <a:gd name="connsiteY1" fmla="*/ 914400 h 1113577"/>
              <a:gd name="connsiteX2" fmla="*/ 995881 w 2743200"/>
              <a:gd name="connsiteY2" fmla="*/ 543208 h 1113577"/>
              <a:gd name="connsiteX3" fmla="*/ 742384 w 2743200"/>
              <a:gd name="connsiteY3" fmla="*/ 162963 h 1113577"/>
              <a:gd name="connsiteX4" fmla="*/ 516047 w 2743200"/>
              <a:gd name="connsiteY4" fmla="*/ 27161 h 1113577"/>
              <a:gd name="connsiteX5" fmla="*/ 0 w 2743200"/>
              <a:gd name="connsiteY5" fmla="*/ 0 h 111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1113577">
                <a:moveTo>
                  <a:pt x="2743200" y="1113577"/>
                </a:moveTo>
                <a:cubicBezTo>
                  <a:pt x="2354655" y="1061519"/>
                  <a:pt x="1966111" y="1009461"/>
                  <a:pt x="1674891" y="914400"/>
                </a:cubicBezTo>
                <a:cubicBezTo>
                  <a:pt x="1383671" y="819339"/>
                  <a:pt x="1151299" y="668447"/>
                  <a:pt x="995881" y="543208"/>
                </a:cubicBezTo>
                <a:cubicBezTo>
                  <a:pt x="840463" y="417969"/>
                  <a:pt x="822356" y="248971"/>
                  <a:pt x="742384" y="162963"/>
                </a:cubicBezTo>
                <a:cubicBezTo>
                  <a:pt x="662412" y="76955"/>
                  <a:pt x="639778" y="54321"/>
                  <a:pt x="516047" y="27161"/>
                </a:cubicBezTo>
                <a:cubicBezTo>
                  <a:pt x="392316" y="1"/>
                  <a:pt x="196158" y="0"/>
                  <a:pt x="0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16" idx="5"/>
          </p:cNvCxnSpPr>
          <p:nvPr/>
        </p:nvCxnSpPr>
        <p:spPr>
          <a:xfrm flipH="1" flipV="1">
            <a:off x="3124201" y="3124200"/>
            <a:ext cx="1432711" cy="173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86600" y="3581400"/>
            <a:ext cx="3581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Little trick: we don’t want the value of </a:t>
            </a:r>
            <a:r>
              <a:rPr lang="en-GB" dirty="0" err="1"/>
              <a:t>var</a:t>
            </a:r>
            <a:r>
              <a:rPr lang="en-GB" dirty="0"/>
              <a:t>, but of the argument that it refers to. Using </a:t>
            </a:r>
            <a:r>
              <a:rPr lang="en-GB" sz="3200" b="1" dirty="0"/>
              <a:t>!</a:t>
            </a:r>
            <a:r>
              <a:rPr lang="en-GB" dirty="0"/>
              <a:t> performs an </a:t>
            </a:r>
            <a:r>
              <a:rPr lang="en-GB" b="1" dirty="0">
                <a:solidFill>
                  <a:srgbClr val="FF0000"/>
                </a:solidFill>
              </a:rPr>
              <a:t>indirection</a:t>
            </a:r>
            <a:r>
              <a:rPr lang="en-GB" dirty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0400" y="510540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read more about tricks for parameter expansions at:</a:t>
            </a:r>
          </a:p>
          <a:p>
            <a:pPr algn="ctr"/>
            <a:r>
              <a:rPr lang="en-GB" dirty="0">
                <a:hlinkClick r:id="rId3"/>
              </a:rPr>
              <a:t>http://wiki.bash-hackers.org/syntax/pe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477000" y="22860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Modify the template to show the value of all arguments.</a:t>
            </a:r>
            <a:endParaRPr lang="en-GB" sz="2000" dirty="0"/>
          </a:p>
        </p:txBody>
      </p:sp>
      <p:pic>
        <p:nvPicPr>
          <p:cNvPr id="18" name="Picture 17" descr="13wjh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572000"/>
            <a:ext cx="2590800" cy="1720453"/>
          </a:xfrm>
          <a:prstGeom prst="rect">
            <a:avLst/>
          </a:prstGeom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281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a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a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0" y="990601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To know whether a process was stopped, you need to look at its state.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252626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ps</a:t>
            </a:r>
            <a:r>
              <a:rPr lang="en-GB" sz="2000" dirty="0"/>
              <a:t> -o </a:t>
            </a:r>
            <a:r>
              <a:rPr lang="en-GB" sz="2000" dirty="0" err="1"/>
              <a:t>pid,state</a:t>
            </a:r>
            <a:endParaRPr lang="en-GB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2551906" y="3021568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33600" y="3135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what output?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0" y="4050268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</a:t>
            </a:r>
            <a:r>
              <a:rPr lang="en-GB" dirty="0"/>
              <a:t> means it’s stopped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5358826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https://idea.popcount.org/2012-12-11-linux-process-states/</a:t>
            </a:r>
          </a:p>
        </p:txBody>
      </p:sp>
    </p:spTree>
    <p:extLst>
      <p:ext uri="{BB962C8B-B14F-4D97-AF65-F5344CB8AC3E}">
        <p14:creationId xmlns:p14="http://schemas.microsoft.com/office/powerpoint/2010/main" val="34769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21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pr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1950720" cy="1950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00" y="91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Signals can come from multiple sources.</a:t>
            </a:r>
            <a:endParaRPr lang="en-GB" sz="4000" dirty="0">
              <a:solidFill>
                <a:srgbClr val="7030A0"/>
              </a:solidFill>
            </a:endParaRPr>
          </a:p>
        </p:txBody>
      </p:sp>
      <p:pic>
        <p:nvPicPr>
          <p:cNvPr id="15" name="Picture 14" descr="Terminal-icon-shell-linux-un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971800"/>
            <a:ext cx="1950720" cy="1950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57800" y="42672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Process</a:t>
            </a:r>
            <a:endParaRPr lang="en-GB" sz="4000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0200" y="47023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Shell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05200" y="33528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62400" y="2983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SIGKILL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05200" y="3808412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2400" y="34406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SIGSTOP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05200" y="4265612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0" y="3897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SIGCONT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520" y="3200400"/>
            <a:ext cx="1351280" cy="13512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96200" y="336288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SIGINT (Ctrl C)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34400" y="4419601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Terminal driver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7010400" y="3732212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memor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2209800"/>
            <a:ext cx="975360" cy="9753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458200" y="16543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Memory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rot="10800000" flipV="1">
            <a:off x="7010400" y="2697480"/>
            <a:ext cx="2438400" cy="8093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62800" y="224927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SIGSEGV</a:t>
            </a:r>
          </a:p>
          <a:p>
            <a:r>
              <a:rPr lang="en-GB" dirty="0"/>
              <a:t>(segmentation fault)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67600" y="382008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SIGQUIT (Ctrl \)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7010401" y="4189412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HardwareChi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447800"/>
            <a:ext cx="1950720" cy="195072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47800" y="15019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CPU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429000" y="2514600"/>
            <a:ext cx="19050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6200" y="202067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SIGXCPU (exceeds allocated CPU time)</a:t>
            </a:r>
          </a:p>
        </p:txBody>
      </p:sp>
      <p:sp>
        <p:nvSpPr>
          <p:cNvPr id="42" name="Freeform 41"/>
          <p:cNvSpPr/>
          <p:nvPr/>
        </p:nvSpPr>
        <p:spPr>
          <a:xfrm>
            <a:off x="4419601" y="4599161"/>
            <a:ext cx="3633457" cy="1525509"/>
          </a:xfrm>
          <a:custGeom>
            <a:avLst/>
            <a:gdLst>
              <a:gd name="connsiteX0" fmla="*/ 1030586 w 3633457"/>
              <a:gd name="connsiteY0" fmla="*/ 0 h 1525509"/>
              <a:gd name="connsiteX1" fmla="*/ 306309 w 3633457"/>
              <a:gd name="connsiteY1" fmla="*/ 344032 h 1525509"/>
              <a:gd name="connsiteX2" fmla="*/ 116186 w 3633457"/>
              <a:gd name="connsiteY2" fmla="*/ 1140737 h 1525509"/>
              <a:gd name="connsiteX3" fmla="*/ 1003426 w 3633457"/>
              <a:gd name="connsiteY3" fmla="*/ 1475715 h 1525509"/>
              <a:gd name="connsiteX4" fmla="*/ 2904654 w 3633457"/>
              <a:gd name="connsiteY4" fmla="*/ 1439501 h 1525509"/>
              <a:gd name="connsiteX5" fmla="*/ 3456915 w 3633457"/>
              <a:gd name="connsiteY5" fmla="*/ 1095470 h 1525509"/>
              <a:gd name="connsiteX6" fmla="*/ 3619877 w 3633457"/>
              <a:gd name="connsiteY6" fmla="*/ 633743 h 1525509"/>
              <a:gd name="connsiteX7" fmla="*/ 3375434 w 3633457"/>
              <a:gd name="connsiteY7" fmla="*/ 181070 h 1525509"/>
              <a:gd name="connsiteX8" fmla="*/ 3031402 w 3633457"/>
              <a:gd name="connsiteY8" fmla="*/ 81482 h 15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3457" h="1525509">
                <a:moveTo>
                  <a:pt x="1030586" y="0"/>
                </a:moveTo>
                <a:cubicBezTo>
                  <a:pt x="744647" y="76954"/>
                  <a:pt x="458709" y="153909"/>
                  <a:pt x="306309" y="344032"/>
                </a:cubicBezTo>
                <a:cubicBezTo>
                  <a:pt x="153909" y="534155"/>
                  <a:pt x="0" y="952123"/>
                  <a:pt x="116186" y="1140737"/>
                </a:cubicBezTo>
                <a:cubicBezTo>
                  <a:pt x="232372" y="1329351"/>
                  <a:pt x="538681" y="1425921"/>
                  <a:pt x="1003426" y="1475715"/>
                </a:cubicBezTo>
                <a:cubicBezTo>
                  <a:pt x="1468171" y="1525509"/>
                  <a:pt x="2495739" y="1502875"/>
                  <a:pt x="2904654" y="1439501"/>
                </a:cubicBezTo>
                <a:cubicBezTo>
                  <a:pt x="3313569" y="1376127"/>
                  <a:pt x="3337711" y="1229763"/>
                  <a:pt x="3456915" y="1095470"/>
                </a:cubicBezTo>
                <a:cubicBezTo>
                  <a:pt x="3576119" y="961177"/>
                  <a:pt x="3633457" y="786143"/>
                  <a:pt x="3619877" y="633743"/>
                </a:cubicBezTo>
                <a:cubicBezTo>
                  <a:pt x="3606297" y="481343"/>
                  <a:pt x="3473513" y="273113"/>
                  <a:pt x="3375434" y="181070"/>
                </a:cubicBezTo>
                <a:cubicBezTo>
                  <a:pt x="3277355" y="89027"/>
                  <a:pt x="3154378" y="85254"/>
                  <a:pt x="3031402" y="8148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/>
          <p:cNvCxnSpPr>
            <a:stCxn id="42" idx="8"/>
          </p:cNvCxnSpPr>
          <p:nvPr/>
        </p:nvCxnSpPr>
        <p:spPr>
          <a:xfrm flipH="1" flipV="1">
            <a:off x="6986257" y="4648200"/>
            <a:ext cx="464746" cy="32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00600" y="5105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Can</a:t>
            </a:r>
            <a:r>
              <a:rPr lang="en-GB" dirty="0"/>
              <a:t> also send signals to itself, even if signals are primarily to communicate with a process.</a:t>
            </a:r>
          </a:p>
        </p:txBody>
      </p:sp>
    </p:spTree>
    <p:extLst>
      <p:ext uri="{BB962C8B-B14F-4D97-AF65-F5344CB8AC3E}">
        <p14:creationId xmlns:p14="http://schemas.microsoft.com/office/powerpoint/2010/main" val="31558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2" grpId="0"/>
      <p:bldP spid="24" grpId="0"/>
      <p:bldP spid="26" grpId="0"/>
      <p:bldP spid="27" grpId="0"/>
      <p:bldP spid="31" grpId="0"/>
      <p:bldP spid="34" grpId="0"/>
      <p:bldP spid="35" grpId="0"/>
      <p:bldP spid="38" grpId="0"/>
      <p:bldP spid="41" grpId="0"/>
      <p:bldP spid="42" grpId="0" animBg="1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26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0" y="12954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script normally runs in the foreground and takes all of your attention.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29718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When you use </a:t>
            </a:r>
            <a:r>
              <a:rPr lang="en-GB" b="1" dirty="0">
                <a:solidFill>
                  <a:srgbClr val="FF0000"/>
                </a:solidFill>
              </a:rPr>
              <a:t>&amp;</a:t>
            </a:r>
            <a:r>
              <a:rPr lang="en-GB" dirty="0"/>
              <a:t>, it will make it run in the background. You can check what runs via </a:t>
            </a:r>
            <a:r>
              <a:rPr lang="en-GB" b="1" dirty="0">
                <a:solidFill>
                  <a:srgbClr val="FF0000"/>
                </a:solidFill>
              </a:rPr>
              <a:t>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0" y="464820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Since it’s in the background, you can’t do </a:t>
            </a:r>
            <a:r>
              <a:rPr lang="en-GB" dirty="0" err="1"/>
              <a:t>Ctrl+C</a:t>
            </a:r>
            <a:r>
              <a:rPr lang="en-GB" dirty="0"/>
              <a:t> to stop it anymore... </a:t>
            </a:r>
            <a:r>
              <a:rPr lang="en-GB" b="1" dirty="0">
                <a:solidFill>
                  <a:srgbClr val="FF0000"/>
                </a:solidFill>
              </a:rPr>
              <a:t>kill</a:t>
            </a:r>
            <a:r>
              <a:rPr lang="en-GB" dirty="0"/>
              <a:t> is the only way you can send it a signal.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18" name="Picture 17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19" name="Picture 18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0" name="Picture 1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1" name="Picture 20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2" name="Picture 21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3" name="Picture 22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4" name="Picture 23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5" name="Picture 24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6" name="Picture 25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7" name="Picture 26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8" name="Picture 27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29" name="Picture 28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5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27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33160" cy="5234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4000" y="2209801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How would you run this program in the background?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7800" y="3861138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&amp;</a:t>
            </a:r>
            <a:r>
              <a:rPr lang="en-GB" sz="2000" dirty="0"/>
              <a:t> will let it ‘run’ in the background while polluting you with the output!</a:t>
            </a:r>
          </a:p>
        </p:txBody>
      </p:sp>
    </p:spTree>
    <p:extLst>
      <p:ext uri="{BB962C8B-B14F-4D97-AF65-F5344CB8AC3E}">
        <p14:creationId xmlns:p14="http://schemas.microsoft.com/office/powerpoint/2010/main" val="385463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wordvom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276600"/>
            <a:ext cx="2895600" cy="289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524000" y="114300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FF0000"/>
                </a:solidFill>
              </a:rPr>
              <a:t>nohup</a:t>
            </a:r>
            <a:r>
              <a:rPr lang="en-GB" sz="2800" dirty="0"/>
              <a:t> separates the process from the terminal: no more standard input, and outputs are redirected.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2362200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/>
              <a:t>It’s different from </a:t>
            </a:r>
            <a:r>
              <a:rPr lang="en-GB" sz="2600" b="1" dirty="0">
                <a:solidFill>
                  <a:srgbClr val="FF0000"/>
                </a:solidFill>
              </a:rPr>
              <a:t>&amp;</a:t>
            </a:r>
            <a:r>
              <a:rPr lang="en-GB" sz="2600" dirty="0"/>
              <a:t>: the process doesn’t read input and the Shell isn’t waiting for it to finish before giving you the prompt back.</a:t>
            </a:r>
          </a:p>
        </p:txBody>
      </p:sp>
    </p:spTree>
    <p:extLst>
      <p:ext uri="{BB962C8B-B14F-4D97-AF65-F5344CB8AC3E}">
        <p14:creationId xmlns:p14="http://schemas.microsoft.com/office/powerpoint/2010/main" val="246347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29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7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8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9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10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11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12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24000" y="1363682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way to make a process run really independently is: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FF0000"/>
                </a:solidFill>
              </a:rPr>
              <a:t>nohup</a:t>
            </a:r>
            <a:r>
              <a:rPr lang="en-GB" dirty="0"/>
              <a:t> ...program...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to detach from shell</a:t>
            </a:r>
          </a:p>
          <a:p>
            <a:endParaRPr lang="en-GB" dirty="0"/>
          </a:p>
          <a:p>
            <a:r>
              <a:rPr lang="en-GB" dirty="0" err="1"/>
              <a:t>Ctrl+Z</a:t>
            </a:r>
            <a:endParaRPr lang="en-GB" dirty="0"/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to pause (goes background)</a:t>
            </a:r>
          </a:p>
          <a:p>
            <a:endParaRPr lang="en-GB" dirty="0"/>
          </a:p>
          <a:p>
            <a:r>
              <a:rPr lang="en-GB" dirty="0" err="1">
                <a:solidFill>
                  <a:srgbClr val="FF0000"/>
                </a:solidFill>
              </a:rPr>
              <a:t>bg</a:t>
            </a:r>
            <a:r>
              <a:rPr lang="en-GB" dirty="0"/>
              <a:t> ...job number...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to run in the background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kill</a:t>
            </a:r>
            <a:r>
              <a:rPr lang="en-GB" dirty="0"/>
              <a:t> -9 ...job number...</a:t>
            </a:r>
          </a:p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to end, if it doesn’t end itself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95800" y="2286000"/>
            <a:ext cx="44196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791200" y="25146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If you don’t want the output to be appended, then redirect it!!</a:t>
            </a:r>
          </a:p>
        </p:txBody>
      </p:sp>
    </p:spTree>
    <p:extLst>
      <p:ext uri="{BB962C8B-B14F-4D97-AF65-F5344CB8AC3E}">
        <p14:creationId xmlns:p14="http://schemas.microsoft.com/office/powerpoint/2010/main" val="173551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30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Path-to-success-e1387470836410.jpg"/>
          <p:cNvPicPr>
            <a:picLocks noChangeAspect="1"/>
          </p:cNvPicPr>
          <p:nvPr/>
        </p:nvPicPr>
        <p:blipFill>
          <a:blip r:embed="rId3"/>
          <a:srcRect r="32743"/>
          <a:stretch>
            <a:fillRect/>
          </a:stretch>
        </p:blipFill>
        <p:spPr>
          <a:xfrm>
            <a:off x="5181600" y="1256216"/>
            <a:ext cx="5334000" cy="3696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524000" y="1942016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To go further on processes, you can check out these 2 commands: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5600" y="278021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dirty="0" err="1"/>
              <a:t>fg</a:t>
            </a:r>
            <a:endParaRPr lang="en-GB" dirty="0"/>
          </a:p>
          <a:p>
            <a:pPr>
              <a:buFont typeface="Arial" pitchFamily="34" charset="0"/>
              <a:buChar char="•"/>
            </a:pPr>
            <a:endParaRPr lang="en-GB" dirty="0"/>
          </a:p>
          <a:p>
            <a:pPr>
              <a:buFont typeface="Arial" pitchFamily="34" charset="0"/>
              <a:buChar char="•"/>
            </a:pPr>
            <a:r>
              <a:rPr lang="en-GB" dirty="0"/>
              <a:t> disown</a:t>
            </a:r>
          </a:p>
        </p:txBody>
      </p:sp>
    </p:spTree>
    <p:extLst>
      <p:ext uri="{BB962C8B-B14F-4D97-AF65-F5344CB8AC3E}">
        <p14:creationId xmlns:p14="http://schemas.microsoft.com/office/powerpoint/2010/main" val="13945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33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priority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24000" y="224331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Using </a:t>
            </a:r>
            <a:r>
              <a:rPr lang="en-GB" b="1" dirty="0">
                <a:solidFill>
                  <a:srgbClr val="FF0000"/>
                </a:solidFill>
              </a:rPr>
              <a:t>nice</a:t>
            </a:r>
            <a:r>
              <a:rPr lang="en-GB" dirty="0"/>
              <a:t> you can increase or decrease the priority of a process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4600" y="3471446"/>
            <a:ext cx="162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if you’re admin</a:t>
            </a:r>
          </a:p>
        </p:txBody>
      </p:sp>
      <p:sp>
        <p:nvSpPr>
          <p:cNvPr id="31" name="Freeform 30"/>
          <p:cNvSpPr/>
          <p:nvPr/>
        </p:nvSpPr>
        <p:spPr>
          <a:xfrm>
            <a:off x="1948004" y="3074602"/>
            <a:ext cx="599038" cy="546226"/>
          </a:xfrm>
          <a:custGeom>
            <a:avLst/>
            <a:gdLst>
              <a:gd name="connsiteX0" fmla="*/ 599038 w 599038"/>
              <a:gd name="connsiteY0" fmla="*/ 543208 h 546226"/>
              <a:gd name="connsiteX1" fmla="*/ 381754 w 599038"/>
              <a:gd name="connsiteY1" fmla="*/ 506994 h 546226"/>
              <a:gd name="connsiteX2" fmla="*/ 46776 w 599038"/>
              <a:gd name="connsiteY2" fmla="*/ 307818 h 546226"/>
              <a:gd name="connsiteX3" fmla="*/ 101097 w 599038"/>
              <a:gd name="connsiteY3" fmla="*/ 0 h 5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38" h="546226">
                <a:moveTo>
                  <a:pt x="599038" y="543208"/>
                </a:moveTo>
                <a:cubicBezTo>
                  <a:pt x="536418" y="544717"/>
                  <a:pt x="473798" y="546226"/>
                  <a:pt x="381754" y="506994"/>
                </a:cubicBezTo>
                <a:cubicBezTo>
                  <a:pt x="289710" y="467762"/>
                  <a:pt x="93552" y="392317"/>
                  <a:pt x="46776" y="307818"/>
                </a:cubicBezTo>
                <a:cubicBezTo>
                  <a:pt x="0" y="223319"/>
                  <a:pt x="50548" y="111659"/>
                  <a:pt x="101097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/>
          <p:cNvCxnSpPr>
            <a:stCxn id="31" idx="3"/>
          </p:cNvCxnSpPr>
          <p:nvPr/>
        </p:nvCxnSpPr>
        <p:spPr>
          <a:xfrm flipV="1">
            <a:off x="2049102" y="2785646"/>
            <a:ext cx="160699" cy="288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88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35</a:t>
            </a:r>
          </a:p>
        </p:txBody>
      </p:sp>
      <p:pic>
        <p:nvPicPr>
          <p:cNvPr id="34" name="Picture 33" descr="activity-c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596196"/>
            <a:ext cx="2171700" cy="2171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86000" y="373426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FF0000"/>
                </a:solidFill>
              </a:rPr>
              <a:t>crontab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3600" y="4267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...periodically</a:t>
            </a:r>
          </a:p>
        </p:txBody>
      </p:sp>
      <p:pic>
        <p:nvPicPr>
          <p:cNvPr id="37" name="Picture 36" descr="Clock-Calenda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5422" y="3810462"/>
            <a:ext cx="3771779" cy="251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extBox 37"/>
          <p:cNvSpPr txBox="1"/>
          <p:nvPr/>
        </p:nvSpPr>
        <p:spPr>
          <a:xfrm>
            <a:off x="5943600" y="327706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at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2515062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...once at a given day and time</a:t>
            </a:r>
          </a:p>
        </p:txBody>
      </p:sp>
      <p:pic>
        <p:nvPicPr>
          <p:cNvPr id="40" name="Picture 39" descr="JCPUMon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1676861"/>
            <a:ext cx="2928683" cy="18288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839200" y="350119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batch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24800" y="40785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...when system load is low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24000" y="96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You can run a process...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76400" y="48678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e.g. backup the system every first Monday of the month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48200" y="1676401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e.g. save the TV show broadcasted when I sleep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01000" y="4724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e.g. use spare computing power in the office to crunch data</a:t>
            </a:r>
          </a:p>
        </p:txBody>
      </p:sp>
    </p:spTree>
    <p:extLst>
      <p:ext uri="{BB962C8B-B14F-4D97-AF65-F5344CB8AC3E}">
        <p14:creationId xmlns:p14="http://schemas.microsoft.com/office/powerpoint/2010/main" val="7483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9" grpId="0"/>
      <p:bldP spid="41" grpId="0"/>
      <p:bldP spid="42" grpId="0"/>
      <p:bldP spid="44" grpId="0"/>
      <p:bldP spid="45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3626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For periodic schedule via </a:t>
            </a:r>
            <a:r>
              <a:rPr lang="en-GB" sz="3000" dirty="0" err="1"/>
              <a:t>crontab</a:t>
            </a:r>
            <a:r>
              <a:rPr lang="en-GB" sz="3000" dirty="0"/>
              <a:t>, there is a </a:t>
            </a:r>
            <a:r>
              <a:rPr lang="en-GB" sz="3000" i="1" dirty="0">
                <a:solidFill>
                  <a:srgbClr val="FF0000"/>
                </a:solidFill>
              </a:rPr>
              <a:t>control file</a:t>
            </a:r>
            <a:r>
              <a:rPr lang="en-GB" sz="30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2200" y="2321004"/>
            <a:ext cx="7162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Minute	Hour	Day	Month	Weekday		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0-59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0-23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96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1-31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2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1-12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70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1-7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30713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(Monday is 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3400" y="26903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Anything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0600" y="419225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0   8  *  *  1  echo Happy Monday Morning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57400" y="413813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Every Monday at 8am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51913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Every Monday at 2:30pm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400" y="48884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Every Friday at 5pm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0600" y="458366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30 14  *  *  1  echo Meeting coming at 3pm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496466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0  17  *  *  5  $HOME/bin/cleanup.sh</a:t>
            </a:r>
          </a:p>
        </p:txBody>
      </p:sp>
    </p:spTree>
    <p:extLst>
      <p:ext uri="{BB962C8B-B14F-4D97-AF65-F5344CB8AC3E}">
        <p14:creationId xmlns:p14="http://schemas.microsoft.com/office/powerpoint/2010/main" val="31895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33800" y="2401669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105400" y="2706469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343400" y="3087469"/>
            <a:ext cx="2362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895600" y="453527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Keep doing </a:t>
            </a:r>
            <a:r>
              <a:rPr lang="en-GB" sz="3600" dirty="0">
                <a:solidFill>
                  <a:srgbClr val="00B0F0"/>
                </a:solidFill>
              </a:rPr>
              <a:t>this</a:t>
            </a:r>
            <a:r>
              <a:rPr lang="en-GB" sz="3600" dirty="0"/>
              <a:t> for each item in </a:t>
            </a:r>
            <a:r>
              <a:rPr lang="en-GB" sz="3600" dirty="0">
                <a:solidFill>
                  <a:srgbClr val="00B050"/>
                </a:solidFill>
              </a:rPr>
              <a:t>that</a:t>
            </a:r>
            <a:endParaRPr lang="en-GB" sz="3600" dirty="0"/>
          </a:p>
        </p:txBody>
      </p:sp>
      <p:pic>
        <p:nvPicPr>
          <p:cNvPr id="25" name="Picture 24" descr="file.gif"/>
          <p:cNvPicPr>
            <a:picLocks noChangeAspect="1"/>
          </p:cNvPicPr>
          <p:nvPr/>
        </p:nvPicPr>
        <p:blipFill>
          <a:blip r:embed="rId3"/>
          <a:srcRect t="28166" r="63447" b="54367"/>
          <a:stretch>
            <a:fillRect/>
          </a:stretch>
        </p:blipFill>
        <p:spPr>
          <a:xfrm>
            <a:off x="3962400" y="1785953"/>
            <a:ext cx="4572000" cy="18349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4648200" y="3961606"/>
            <a:ext cx="1371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7010400" y="2971800"/>
            <a:ext cx="2286000" cy="16764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00600" y="3276600"/>
            <a:ext cx="14478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43600" y="2971800"/>
            <a:ext cx="13716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37</a:t>
            </a:r>
          </a:p>
        </p:txBody>
      </p:sp>
      <p:pic>
        <p:nvPicPr>
          <p:cNvPr id="10" name="Picture 9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20" name="Picture 19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4000" y="1508880"/>
            <a:ext cx="2971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 list your currently scheduled processes:</a:t>
            </a:r>
          </a:p>
          <a:p>
            <a:pPr algn="ctr"/>
            <a:r>
              <a:rPr lang="en-GB" b="1" dirty="0" err="1"/>
              <a:t>crontab</a:t>
            </a:r>
            <a:r>
              <a:rPr lang="en-GB" b="1" dirty="0"/>
              <a:t> –l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If you’re admin, to list the schedule of a user:</a:t>
            </a:r>
          </a:p>
          <a:p>
            <a:pPr algn="ctr"/>
            <a:r>
              <a:rPr lang="en-GB" b="1" dirty="0" err="1"/>
              <a:t>crontab</a:t>
            </a:r>
            <a:r>
              <a:rPr lang="en-GB" b="1" dirty="0"/>
              <a:t> –u </a:t>
            </a:r>
            <a:r>
              <a:rPr lang="en-GB" b="1" i="1" dirty="0">
                <a:solidFill>
                  <a:schemeClr val="bg1">
                    <a:lumMod val="50000"/>
                  </a:schemeClr>
                </a:solidFill>
              </a:rPr>
              <a:t>user</a:t>
            </a:r>
            <a:r>
              <a:rPr lang="en-GB" b="1" dirty="0"/>
              <a:t> –l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To edit a </a:t>
            </a:r>
            <a:r>
              <a:rPr lang="en-GB" dirty="0" err="1"/>
              <a:t>crontab</a:t>
            </a:r>
            <a:r>
              <a:rPr lang="en-GB" dirty="0"/>
              <a:t>: </a:t>
            </a:r>
            <a:r>
              <a:rPr lang="en-GB" b="1" dirty="0"/>
              <a:t>-e</a:t>
            </a:r>
          </a:p>
        </p:txBody>
      </p:sp>
      <p:pic>
        <p:nvPicPr>
          <p:cNvPr id="22" name="Picture 21" descr="users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7800" y="4038601"/>
            <a:ext cx="4572000" cy="145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28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3626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To schedule something once, use </a:t>
            </a:r>
            <a:r>
              <a:rPr lang="en-GB" sz="3000" b="1" dirty="0">
                <a:solidFill>
                  <a:srgbClr val="FF0000"/>
                </a:solidFill>
              </a:rPr>
              <a:t>at </a:t>
            </a:r>
            <a:r>
              <a:rPr lang="en-GB" sz="3000" b="1" i="1" dirty="0" err="1">
                <a:solidFill>
                  <a:schemeClr val="bg1">
                    <a:lumMod val="50000"/>
                  </a:schemeClr>
                </a:solidFill>
              </a:rPr>
              <a:t>timeDate</a:t>
            </a:r>
            <a:r>
              <a:rPr lang="en-GB" sz="3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3000" b="1" i="1" dirty="0">
                <a:solidFill>
                  <a:schemeClr val="bg1">
                    <a:lumMod val="50000"/>
                  </a:schemeClr>
                </a:solidFill>
              </a:rPr>
              <a:t>command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7800" y="3124201"/>
            <a:ext cx="3352800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1345 Wed		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0145 pm Wed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0925 am Sep 18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11:00 pm tomorrow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0930 pm today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teatime 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% at now + 5 minutes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5257800" y="1752600"/>
            <a:ext cx="1600200" cy="137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8039100" y="2400300"/>
            <a:ext cx="1295400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00200" y="31914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don’t need to be logged in for the command to run! And it can email you results too.</a:t>
            </a:r>
          </a:p>
        </p:txBody>
      </p:sp>
    </p:spTree>
    <p:extLst>
      <p:ext uri="{BB962C8B-B14F-4D97-AF65-F5344CB8AC3E}">
        <p14:creationId xmlns:p14="http://schemas.microsoft.com/office/powerpoint/2010/main" val="152815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289560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 work, the at command needs the at service. If it’s not on, you can start it via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/etc/</a:t>
            </a:r>
            <a:r>
              <a:rPr lang="en-GB" b="1" dirty="0" err="1">
                <a:solidFill>
                  <a:srgbClr val="FF0000"/>
                </a:solidFill>
              </a:rPr>
              <a:t>init.d</a:t>
            </a:r>
            <a:r>
              <a:rPr lang="en-GB" b="1" dirty="0">
                <a:solidFill>
                  <a:srgbClr val="FF0000"/>
                </a:solidFill>
              </a:rPr>
              <a:t>/</a:t>
            </a:r>
            <a:r>
              <a:rPr lang="en-GB" b="1" dirty="0" err="1">
                <a:solidFill>
                  <a:srgbClr val="FF0000"/>
                </a:solidFill>
              </a:rPr>
              <a:t>atd</a:t>
            </a:r>
            <a:r>
              <a:rPr lang="en-GB" b="1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485792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need to computer to start at a specific time, then use </a:t>
            </a:r>
            <a:r>
              <a:rPr lang="en-GB" b="1" dirty="0" err="1">
                <a:solidFill>
                  <a:srgbClr val="FF0000"/>
                </a:solidFill>
              </a:rPr>
              <a:t>rtcwake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25" name="Picture 2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26" name="Picture 2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28" name="Picture 27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30" name="Picture 2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33" name="Picture 3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00" y="14872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Ctrl+D</a:t>
            </a:r>
            <a:r>
              <a:rPr lang="en-GB" dirty="0"/>
              <a:t> is how you stop entering the commands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9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289560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 work, the at command needs the at service. If it’s not on, you can start it via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/etc/</a:t>
            </a:r>
            <a:r>
              <a:rPr lang="en-GB" b="1" dirty="0" err="1">
                <a:solidFill>
                  <a:srgbClr val="FF0000"/>
                </a:solidFill>
              </a:rPr>
              <a:t>init.d</a:t>
            </a:r>
            <a:r>
              <a:rPr lang="en-GB" b="1" dirty="0">
                <a:solidFill>
                  <a:srgbClr val="FF0000"/>
                </a:solidFill>
              </a:rPr>
              <a:t>/</a:t>
            </a:r>
            <a:r>
              <a:rPr lang="en-GB" b="1" dirty="0" err="1">
                <a:solidFill>
                  <a:srgbClr val="FF0000"/>
                </a:solidFill>
              </a:rPr>
              <a:t>atd</a:t>
            </a:r>
            <a:r>
              <a:rPr lang="en-GB" b="1" dirty="0">
                <a:solidFill>
                  <a:srgbClr val="FF0000"/>
                </a:solidFill>
              </a:rPr>
              <a:t> start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0" y="485792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need to computer to start at a specific time, then use </a:t>
            </a:r>
            <a:r>
              <a:rPr lang="en-GB" b="1" dirty="0" err="1">
                <a:solidFill>
                  <a:srgbClr val="FF0000"/>
                </a:solidFill>
              </a:rPr>
              <a:t>rtcwake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25" name="Picture 2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26" name="Picture 2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28" name="Picture 27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460" y="994410"/>
            <a:ext cx="6225540" cy="5227320"/>
          </a:xfrm>
          <a:prstGeom prst="rect">
            <a:avLst/>
          </a:prstGeom>
        </p:spPr>
      </p:pic>
      <p:pic>
        <p:nvPicPr>
          <p:cNvPr id="30" name="Picture 2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pic>
        <p:nvPicPr>
          <p:cNvPr id="33" name="Picture 3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460" y="990600"/>
            <a:ext cx="6225540" cy="52349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00" y="14872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Ctrl+D</a:t>
            </a:r>
            <a:r>
              <a:rPr lang="en-GB" dirty="0"/>
              <a:t> is how you stop entering the commands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2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00200" y="2362200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use </a:t>
            </a:r>
            <a:r>
              <a:rPr lang="en-GB" b="1" dirty="0">
                <a:solidFill>
                  <a:srgbClr val="FF0000"/>
                </a:solidFill>
              </a:rPr>
              <a:t>at</a:t>
            </a:r>
            <a:r>
              <a:rPr lang="en-GB" dirty="0"/>
              <a:t> in a script by putting several lines of commands to run within</a:t>
            </a:r>
          </a:p>
          <a:p>
            <a:pPr algn="ctr"/>
            <a:endParaRPr lang="en-GB" dirty="0"/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&lt;&lt;ENDMARKER</a:t>
            </a:r>
          </a:p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...lines of commands...</a:t>
            </a:r>
          </a:p>
          <a:p>
            <a:pPr algn="ctr"/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...lines of commands...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ENDMARKER</a:t>
            </a:r>
          </a:p>
        </p:txBody>
      </p:sp>
      <p:pic>
        <p:nvPicPr>
          <p:cNvPr id="16" name="Picture 15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71600"/>
            <a:ext cx="5170170" cy="4422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371600"/>
            <a:ext cx="5170170" cy="4422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3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6400" y="381001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 command do I use in a script to catch a signal?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76400" y="1676401"/>
            <a:ext cx="86868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Using trap, I can catch any signal and avoid having the program closed because of it. </a:t>
            </a:r>
            <a:r>
              <a:rPr lang="en-GB" sz="2400" i="1" dirty="0"/>
              <a:t>True or False?</a:t>
            </a:r>
            <a:endParaRPr lang="en-GB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0" y="90993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trap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8800" y="266253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False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6400" y="3348336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 can’t be trapped?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6800" y="395793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SIGKILL and SIGSTP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6400" y="4643736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Using the command kill serves to kill any program.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7600" y="5265004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False – it’s to send a signal. Some can be ‘deadly’ but they don’t have to.</a:t>
            </a:r>
          </a:p>
        </p:txBody>
      </p:sp>
    </p:spTree>
    <p:extLst>
      <p:ext uri="{BB962C8B-B14F-4D97-AF65-F5344CB8AC3E}">
        <p14:creationId xmlns:p14="http://schemas.microsoft.com/office/powerpoint/2010/main" val="299689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user’s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6400" y="381001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How can I detach a process so it doesn’t read the shell input?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76400" y="1676401"/>
            <a:ext cx="86868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How can I detach a process so it doesn’t read input or doesn’t display output?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5000" y="90993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&amp;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8800" y="266253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nohup</a:t>
            </a:r>
            <a:endParaRPr lang="en-GB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76400" y="3348336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How do you use </a:t>
            </a:r>
            <a:r>
              <a:rPr lang="en-GB" sz="2400" dirty="0" err="1"/>
              <a:t>crontab</a:t>
            </a:r>
            <a:r>
              <a:rPr lang="en-GB" sz="2400" dirty="0"/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39579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Use </a:t>
            </a:r>
            <a:r>
              <a:rPr lang="en-GB" sz="2400" b="1" dirty="0" err="1"/>
              <a:t>crontab</a:t>
            </a:r>
            <a:r>
              <a:rPr lang="en-GB" sz="2400" b="1" dirty="0"/>
              <a:t> –e to edit the control file, where each line goes as: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6400" y="5105401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What’s </a:t>
            </a:r>
            <a:r>
              <a:rPr lang="en-GB" sz="2400" i="1" dirty="0"/>
              <a:t>batch</a:t>
            </a:r>
            <a:r>
              <a:rPr lang="en-GB" sz="2400" dirty="0"/>
              <a:t> for?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57600" y="57105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Run a process when the load is low.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200" y="4495800"/>
            <a:ext cx="7162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Minute	Hour	Day	Month	Weekday		Command</a:t>
            </a:r>
          </a:p>
        </p:txBody>
      </p:sp>
    </p:spTree>
    <p:extLst>
      <p:ext uri="{BB962C8B-B14F-4D97-AF65-F5344CB8AC3E}">
        <p14:creationId xmlns:p14="http://schemas.microsoft.com/office/powerpoint/2010/main" val="1053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 animBg="1"/>
      <p:bldP spid="22" grpId="0"/>
      <p:bldP spid="23" grpId="0" animBg="1"/>
      <p:bldP spid="24" grpId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0"/>
            <a:ext cx="9144000" cy="632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190500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Before you start the computer, there is nothing...</a:t>
            </a:r>
          </a:p>
        </p:txBody>
      </p:sp>
      <p:pic>
        <p:nvPicPr>
          <p:cNvPr id="13" name="Picture 12" descr="light_in_dark7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201"/>
            <a:ext cx="9144000" cy="6097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7200" y="1447801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Eventually Linux executes its first process: </a:t>
            </a:r>
            <a:r>
              <a:rPr lang="en-GB" sz="3600" b="1" i="1" dirty="0">
                <a:solidFill>
                  <a:srgbClr val="FF0000"/>
                </a:solidFill>
              </a:rPr>
              <a:t>init</a:t>
            </a:r>
            <a:r>
              <a:rPr lang="en-GB" sz="3600" dirty="0">
                <a:solidFill>
                  <a:schemeClr val="bg1"/>
                </a:solidFill>
              </a:rPr>
              <a:t>. It has PID </a:t>
            </a:r>
            <a:r>
              <a:rPr lang="en-GB" sz="3600" dirty="0">
                <a:solidFill>
                  <a:srgbClr val="FF0000"/>
                </a:solidFill>
              </a:rPr>
              <a:t>1</a:t>
            </a:r>
            <a:r>
              <a:rPr lang="en-GB" sz="3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7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7696200" y="38862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1752600" y="43434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>
            <a:off x="4800600" y="4419600"/>
            <a:ext cx="26670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1752600" y="4114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And then more processes are created...</a:t>
            </a:r>
          </a:p>
        </p:txBody>
      </p:sp>
    </p:spTree>
    <p:extLst>
      <p:ext uri="{BB962C8B-B14F-4D97-AF65-F5344CB8AC3E}">
        <p14:creationId xmlns:p14="http://schemas.microsoft.com/office/powerpoint/2010/main" val="338277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0"/>
            <a:ext cx="9144000" cy="632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190500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Before you start the computer, there is nothing...</a:t>
            </a:r>
          </a:p>
        </p:txBody>
      </p:sp>
      <p:pic>
        <p:nvPicPr>
          <p:cNvPr id="13" name="Picture 12" descr="light_in_dark7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201"/>
            <a:ext cx="9144000" cy="6097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67200" y="1447801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Eventually Linux executes its first process: </a:t>
            </a:r>
            <a:r>
              <a:rPr lang="en-GB" sz="3600" b="1" i="1" dirty="0">
                <a:solidFill>
                  <a:srgbClr val="FF0000"/>
                </a:solidFill>
              </a:rPr>
              <a:t>init</a:t>
            </a:r>
            <a:r>
              <a:rPr lang="en-GB" sz="3600" dirty="0">
                <a:solidFill>
                  <a:schemeClr val="bg1"/>
                </a:solidFill>
              </a:rPr>
              <a:t>. It has PID </a:t>
            </a:r>
            <a:r>
              <a:rPr lang="en-GB" sz="3600" dirty="0">
                <a:solidFill>
                  <a:srgbClr val="FF0000"/>
                </a:solidFill>
              </a:rPr>
              <a:t>1</a:t>
            </a:r>
            <a:r>
              <a:rPr lang="en-GB" sz="3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7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7696200" y="38862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1752600" y="43434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>
            <a:off x="4800600" y="4419600"/>
            <a:ext cx="26670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1752600" y="4114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And then more processes are created...</a:t>
            </a:r>
          </a:p>
        </p:txBody>
      </p:sp>
    </p:spTree>
    <p:extLst>
      <p:ext uri="{BB962C8B-B14F-4D97-AF65-F5344CB8AC3E}">
        <p14:creationId xmlns:p14="http://schemas.microsoft.com/office/powerpoint/2010/main" val="41552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torymaker-clone_quiz-images-03875af3-554c-4a74-9234-348d5fa4ce0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7391400" cy="63064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15400" y="0"/>
            <a:ext cx="1752600" cy="632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4925085" y="519067"/>
            <a:ext cx="4389422" cy="5869663"/>
          </a:xfrm>
          <a:custGeom>
            <a:avLst/>
            <a:gdLst>
              <a:gd name="connsiteX0" fmla="*/ 1026060 w 4389422"/>
              <a:gd name="connsiteY0" fmla="*/ 956649 h 5869663"/>
              <a:gd name="connsiteX1" fmla="*/ 600547 w 4389422"/>
              <a:gd name="connsiteY1" fmla="*/ 2106439 h 5869663"/>
              <a:gd name="connsiteX2" fmla="*/ 519065 w 4389422"/>
              <a:gd name="connsiteY2" fmla="*/ 3247176 h 5869663"/>
              <a:gd name="connsiteX3" fmla="*/ 292729 w 4389422"/>
              <a:gd name="connsiteY3" fmla="*/ 4659516 h 5869663"/>
              <a:gd name="connsiteX4" fmla="*/ 3018 w 4389422"/>
              <a:gd name="connsiteY4" fmla="*/ 5456221 h 5869663"/>
              <a:gd name="connsiteX5" fmla="*/ 274622 w 4389422"/>
              <a:gd name="connsiteY5" fmla="*/ 5655397 h 5869663"/>
              <a:gd name="connsiteX6" fmla="*/ 1134701 w 4389422"/>
              <a:gd name="connsiteY6" fmla="*/ 5664451 h 5869663"/>
              <a:gd name="connsiteX7" fmla="*/ 2139636 w 4389422"/>
              <a:gd name="connsiteY7" fmla="*/ 5682558 h 5869663"/>
              <a:gd name="connsiteX8" fmla="*/ 3416174 w 4389422"/>
              <a:gd name="connsiteY8" fmla="*/ 5700665 h 5869663"/>
              <a:gd name="connsiteX9" fmla="*/ 3769260 w 4389422"/>
              <a:gd name="connsiteY9" fmla="*/ 5573916 h 5869663"/>
              <a:gd name="connsiteX10" fmla="*/ 4230986 w 4389422"/>
              <a:gd name="connsiteY10" fmla="*/ 3926185 h 5869663"/>
              <a:gd name="connsiteX11" fmla="*/ 4230986 w 4389422"/>
              <a:gd name="connsiteY11" fmla="*/ 2187920 h 5869663"/>
              <a:gd name="connsiteX12" fmla="*/ 3280372 w 4389422"/>
              <a:gd name="connsiteY12" fmla="*/ 458708 h 5869663"/>
              <a:gd name="connsiteX13" fmla="*/ 1777497 w 4389422"/>
              <a:gd name="connsiteY13" fmla="*/ 42249 h 5869663"/>
              <a:gd name="connsiteX14" fmla="*/ 682028 w 4389422"/>
              <a:gd name="connsiteY14" fmla="*/ 712205 h 586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89422" h="5869663">
                <a:moveTo>
                  <a:pt x="1026060" y="956649"/>
                </a:moveTo>
                <a:cubicBezTo>
                  <a:pt x="855553" y="1340667"/>
                  <a:pt x="685046" y="1724685"/>
                  <a:pt x="600547" y="2106439"/>
                </a:cubicBezTo>
                <a:cubicBezTo>
                  <a:pt x="516048" y="2488194"/>
                  <a:pt x="570368" y="2821663"/>
                  <a:pt x="519065" y="3247176"/>
                </a:cubicBezTo>
                <a:cubicBezTo>
                  <a:pt x="467762" y="3672689"/>
                  <a:pt x="378737" y="4291342"/>
                  <a:pt x="292729" y="4659516"/>
                </a:cubicBezTo>
                <a:cubicBezTo>
                  <a:pt x="206721" y="5027690"/>
                  <a:pt x="6036" y="5290241"/>
                  <a:pt x="3018" y="5456221"/>
                </a:cubicBezTo>
                <a:cubicBezTo>
                  <a:pt x="0" y="5622201"/>
                  <a:pt x="86008" y="5620692"/>
                  <a:pt x="274622" y="5655397"/>
                </a:cubicBezTo>
                <a:cubicBezTo>
                  <a:pt x="463236" y="5690102"/>
                  <a:pt x="1134701" y="5664451"/>
                  <a:pt x="1134701" y="5664451"/>
                </a:cubicBezTo>
                <a:lnTo>
                  <a:pt x="2139636" y="5682558"/>
                </a:lnTo>
                <a:cubicBezTo>
                  <a:pt x="2519881" y="5688594"/>
                  <a:pt x="3144570" y="5718772"/>
                  <a:pt x="3416174" y="5700665"/>
                </a:cubicBezTo>
                <a:cubicBezTo>
                  <a:pt x="3687778" y="5682558"/>
                  <a:pt x="3633458" y="5869663"/>
                  <a:pt x="3769260" y="5573916"/>
                </a:cubicBezTo>
                <a:cubicBezTo>
                  <a:pt x="3905062" y="5278169"/>
                  <a:pt x="4154032" y="4490518"/>
                  <a:pt x="4230986" y="3926185"/>
                </a:cubicBezTo>
                <a:cubicBezTo>
                  <a:pt x="4307940" y="3361852"/>
                  <a:pt x="4389422" y="2765833"/>
                  <a:pt x="4230986" y="2187920"/>
                </a:cubicBezTo>
                <a:cubicBezTo>
                  <a:pt x="4072550" y="1610007"/>
                  <a:pt x="3689287" y="816320"/>
                  <a:pt x="3280372" y="458708"/>
                </a:cubicBezTo>
                <a:cubicBezTo>
                  <a:pt x="2871457" y="101096"/>
                  <a:pt x="2210554" y="0"/>
                  <a:pt x="1777497" y="42249"/>
                </a:cubicBezTo>
                <a:cubicBezTo>
                  <a:pt x="1344440" y="84499"/>
                  <a:pt x="1013234" y="398352"/>
                  <a:pt x="682028" y="712205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200400" y="30480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1800" y="30480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B</a:t>
            </a:r>
          </a:p>
        </p:txBody>
      </p:sp>
      <p:pic>
        <p:nvPicPr>
          <p:cNvPr id="23" name="Picture 22" descr="0804251817541sleepym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318760" cy="4945380"/>
          </a:xfrm>
          <a:prstGeom prst="rect">
            <a:avLst/>
          </a:prstGeom>
        </p:spPr>
      </p:pic>
      <p:pic>
        <p:nvPicPr>
          <p:cNvPr id="24" name="Picture 23" descr="1026603_rubber_ducky_on_black_surface.jpg"/>
          <p:cNvPicPr>
            <a:picLocks noChangeAspect="1"/>
          </p:cNvPicPr>
          <p:nvPr/>
        </p:nvPicPr>
        <p:blipFill>
          <a:blip r:embed="rId4"/>
          <a:srcRect l="36667"/>
          <a:stretch>
            <a:fillRect/>
          </a:stretch>
        </p:blipFill>
        <p:spPr>
          <a:xfrm>
            <a:off x="6096000" y="1828800"/>
            <a:ext cx="3732107" cy="44196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81600" y="50292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While they were created equal, they’re now </a:t>
            </a:r>
            <a:r>
              <a:rPr lang="en-GB" sz="2000" i="1" dirty="0">
                <a:solidFill>
                  <a:schemeClr val="bg1"/>
                </a:solidFill>
              </a:rPr>
              <a:t>mostly</a:t>
            </a:r>
            <a:r>
              <a:rPr lang="en-GB" sz="2000" dirty="0">
                <a:solidFill>
                  <a:schemeClr val="bg1"/>
                </a:solidFill>
              </a:rPr>
              <a:t> independent so they can start doing their own thing.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800" y="381000"/>
            <a:ext cx="3581400" cy="167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24000" y="1524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To make a new process B, a process A duplicates itself. The copy has access to all of A’s material.</a:t>
            </a:r>
          </a:p>
        </p:txBody>
      </p:sp>
    </p:spTree>
    <p:extLst>
      <p:ext uri="{BB962C8B-B14F-4D97-AF65-F5344CB8AC3E}">
        <p14:creationId xmlns:p14="http://schemas.microsoft.com/office/powerpoint/2010/main" val="5388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30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33800" y="2401669"/>
            <a:ext cx="1066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105400" y="2706469"/>
            <a:ext cx="2362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343400" y="3087469"/>
            <a:ext cx="2362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895600" y="453527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Keep doing </a:t>
            </a:r>
            <a:r>
              <a:rPr lang="en-GB" sz="3600" dirty="0">
                <a:solidFill>
                  <a:srgbClr val="00B0F0"/>
                </a:solidFill>
              </a:rPr>
              <a:t>this</a:t>
            </a:r>
            <a:r>
              <a:rPr lang="en-GB" sz="3600" dirty="0"/>
              <a:t> for each item in </a:t>
            </a:r>
            <a:r>
              <a:rPr lang="en-GB" sz="3600" dirty="0">
                <a:solidFill>
                  <a:srgbClr val="00B050"/>
                </a:solidFill>
              </a:rPr>
              <a:t>that</a:t>
            </a:r>
            <a:endParaRPr lang="en-GB" sz="3600" dirty="0"/>
          </a:p>
        </p:txBody>
      </p:sp>
      <p:pic>
        <p:nvPicPr>
          <p:cNvPr id="25" name="Picture 24" descr="file.gif"/>
          <p:cNvPicPr>
            <a:picLocks noChangeAspect="1"/>
          </p:cNvPicPr>
          <p:nvPr/>
        </p:nvPicPr>
        <p:blipFill>
          <a:blip r:embed="rId3"/>
          <a:srcRect t="28166" r="63447" b="54367"/>
          <a:stretch>
            <a:fillRect/>
          </a:stretch>
        </p:blipFill>
        <p:spPr>
          <a:xfrm>
            <a:off x="3962400" y="1785953"/>
            <a:ext cx="4572000" cy="18349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4648200" y="3961606"/>
            <a:ext cx="1371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7010400" y="2971800"/>
            <a:ext cx="2286000" cy="16764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00600" y="3276600"/>
            <a:ext cx="1447800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43600" y="2971800"/>
            <a:ext cx="13716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43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6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76400" y="990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function fork() creates the copied process and returns two results:</a:t>
            </a:r>
          </a:p>
        </p:txBody>
      </p:sp>
      <p:pic>
        <p:nvPicPr>
          <p:cNvPr id="20" name="Picture 19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2600" y="2057401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 for the forked process</a:t>
            </a:r>
          </a:p>
          <a:p>
            <a:pPr algn="ctr"/>
            <a:r>
              <a:rPr lang="en-GB" dirty="0"/>
              <a:t>&gt;0 for the original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76400" y="990600"/>
            <a:ext cx="2667000" cy="1752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4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76400" y="99060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check the ID of each process by </a:t>
            </a:r>
            <a:r>
              <a:rPr lang="en-GB" dirty="0" err="1"/>
              <a:t>getpid</a:t>
            </a:r>
            <a:r>
              <a:rPr lang="en-GB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48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8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1013460"/>
            <a:ext cx="6233160" cy="5234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1066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copied process also has a </a:t>
            </a:r>
            <a:r>
              <a:rPr lang="en-GB" i="1" dirty="0">
                <a:solidFill>
                  <a:srgbClr val="FF0000"/>
                </a:solidFill>
              </a:rPr>
              <a:t>copy</a:t>
            </a:r>
            <a:r>
              <a:rPr lang="en-GB" dirty="0"/>
              <a:t> of the original process’ variables.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810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But the copied process is independent and has its own memory space.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4486871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i.e. the variables are independent too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2819400"/>
            <a:ext cx="28956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477000" y="2971800"/>
            <a:ext cx="838200" cy="38100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0" y="3352800"/>
            <a:ext cx="838200" cy="381000"/>
          </a:xfrm>
          <a:prstGeom prst="rect">
            <a:avLst/>
          </a:prstGeom>
          <a:ln w="57150">
            <a:solidFill>
              <a:srgbClr val="FF33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507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2 " pathEditMode="relative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67 0.08883 " pathEditMode="relative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441 L -0.2125 0.283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0" y="1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9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32020" y="3041070"/>
            <a:ext cx="16002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524000" y="11430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When a process forks another one, you can see that relationship in </a:t>
            </a:r>
            <a:r>
              <a:rPr lang="en-GB" dirty="0" err="1"/>
              <a:t>pstree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0" y="308747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forked is given the same name as the original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0" y="480060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But that name can be changed if you want...</a:t>
            </a:r>
          </a:p>
        </p:txBody>
      </p:sp>
    </p:spTree>
    <p:extLst>
      <p:ext uri="{BB962C8B-B14F-4D97-AF65-F5344CB8AC3E}">
        <p14:creationId xmlns:p14="http://schemas.microsoft.com/office/powerpoint/2010/main" val="204063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12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B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D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4000" y="2514601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can wait for a process to be done and ask whether it finished by exiting or got terminated by a signal.</a:t>
            </a:r>
          </a:p>
        </p:txBody>
      </p:sp>
    </p:spTree>
    <p:extLst>
      <p:ext uri="{BB962C8B-B14F-4D97-AF65-F5344CB8AC3E}">
        <p14:creationId xmlns:p14="http://schemas.microsoft.com/office/powerpoint/2010/main" val="39698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rl.jpg"/>
          <p:cNvPicPr>
            <a:picLocks noChangeAspect="1"/>
          </p:cNvPicPr>
          <p:nvPr/>
        </p:nvPicPr>
        <p:blipFill>
          <a:blip r:embed="rId2" cstate="print"/>
          <a:srcRect r="41176"/>
          <a:stretch>
            <a:fillRect/>
          </a:stretch>
        </p:blipFill>
        <p:spPr>
          <a:xfrm>
            <a:off x="1524000" y="2438400"/>
            <a:ext cx="3429000" cy="3886200"/>
          </a:xfrm>
          <a:prstGeom prst="rect">
            <a:avLst/>
          </a:prstGeom>
        </p:spPr>
      </p:pic>
      <p:pic>
        <p:nvPicPr>
          <p:cNvPr id="8" name="Picture 7" descr="IMG_0986.jpg"/>
          <p:cNvPicPr>
            <a:picLocks noChangeAspect="1"/>
          </p:cNvPicPr>
          <p:nvPr/>
        </p:nvPicPr>
        <p:blipFill>
          <a:blip r:embed="rId3"/>
          <a:srcRect l="1887" t="8019" r="9434"/>
          <a:stretch>
            <a:fillRect/>
          </a:stretch>
        </p:blipFill>
        <p:spPr>
          <a:xfrm>
            <a:off x="7086600" y="1371600"/>
            <a:ext cx="3581400" cy="49530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10022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When you make a new process, it gets a PID and resources.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14478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When the process is done, its father must acknowledge it. Between “I am done” and “Acknowledged”, the process is in a </a:t>
            </a:r>
            <a:r>
              <a:rPr lang="en-GB" b="1" u="sng" dirty="0">
                <a:solidFill>
                  <a:srgbClr val="FF0000"/>
                </a:solidFill>
              </a:rPr>
              <a:t>zombie state</a:t>
            </a:r>
            <a:r>
              <a:rPr lang="en-GB" dirty="0"/>
              <a:t>.</a:t>
            </a:r>
          </a:p>
        </p:txBody>
      </p:sp>
      <p:pic>
        <p:nvPicPr>
          <p:cNvPr id="14" name="Picture 13" descr="parking sp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730" y="1371600"/>
            <a:ext cx="4241270" cy="31365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3000" y="4563071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You </a:t>
            </a:r>
            <a:r>
              <a:rPr lang="en-GB" sz="2000" b="1" u="sng" dirty="0"/>
              <a:t>do not</a:t>
            </a:r>
            <a:r>
              <a:rPr lang="en-GB" sz="2000" dirty="0"/>
              <a:t> want to pile up zombie processes!!!</a:t>
            </a:r>
          </a:p>
        </p:txBody>
      </p:sp>
    </p:spTree>
    <p:extLst>
      <p:ext uri="{BB962C8B-B14F-4D97-AF65-F5344CB8AC3E}">
        <p14:creationId xmlns:p14="http://schemas.microsoft.com/office/powerpoint/2010/main" val="216143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rot="5400000">
            <a:off x="6515894" y="4685506"/>
            <a:ext cx="1600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8600" y="2514600"/>
            <a:ext cx="20574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4686300" y="2171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29200" y="1828800"/>
            <a:ext cx="2286000" cy="158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972300" y="2171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0" y="2514600"/>
            <a:ext cx="1219200" cy="158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315200" y="2514600"/>
            <a:ext cx="12192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38600" y="4572000"/>
            <a:ext cx="3276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4686300" y="42291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029200" y="3874532"/>
            <a:ext cx="4495800" cy="1166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24400" y="2514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244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52800" y="4343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father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2800" y="2297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father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19600" y="160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19600" y="3657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62600" y="2602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wait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29400" y="4648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34200" y="3505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orphan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57400" y="5193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</a:t>
            </a:r>
          </a:p>
        </p:txBody>
      </p:sp>
      <p:cxnSp>
        <p:nvCxnSpPr>
          <p:cNvPr id="49" name="Straight Connector 48"/>
          <p:cNvCxnSpPr/>
          <p:nvPr/>
        </p:nvCxnSpPr>
        <p:spPr>
          <a:xfrm rot="10800000">
            <a:off x="2667000" y="5486400"/>
            <a:ext cx="77724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5486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Inherits orphan process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4000" y="1066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the child exit </a:t>
            </a:r>
            <a:r>
              <a:rPr lang="en-GB" b="1" i="1" dirty="0"/>
              <a:t>after</a:t>
            </a:r>
            <a:r>
              <a:rPr lang="en-GB" dirty="0"/>
              <a:t> the father, it becomes an </a:t>
            </a:r>
            <a:r>
              <a:rPr lang="en-GB" b="1" dirty="0">
                <a:solidFill>
                  <a:srgbClr val="FF0000"/>
                </a:solidFill>
              </a:rPr>
              <a:t>orphan</a:t>
            </a:r>
            <a:r>
              <a:rPr lang="en-GB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5711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wait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43000"/>
            <a:ext cx="3429000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0600" y="1219201"/>
            <a:ext cx="586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Making a process is </a:t>
            </a:r>
            <a:r>
              <a:rPr lang="en-GB" sz="2200" b="1" i="1" dirty="0"/>
              <a:t>not</a:t>
            </a:r>
            <a:r>
              <a:rPr lang="en-GB" sz="2200" dirty="0"/>
              <a:t> free or instantaneous!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2133600"/>
            <a:ext cx="5867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By creating all processes when the server starts, we put all the load at once. Then, when clients connect, we don’t spend time making processes.</a:t>
            </a:r>
          </a:p>
        </p:txBody>
      </p:sp>
      <p:sp>
        <p:nvSpPr>
          <p:cNvPr id="13" name="Freeform 12"/>
          <p:cNvSpPr/>
          <p:nvPr/>
        </p:nvSpPr>
        <p:spPr>
          <a:xfrm>
            <a:off x="8658132" y="3693814"/>
            <a:ext cx="1178459" cy="722768"/>
          </a:xfrm>
          <a:custGeom>
            <a:avLst/>
            <a:gdLst>
              <a:gd name="connsiteX0" fmla="*/ 0 w 1178459"/>
              <a:gd name="connsiteY0" fmla="*/ 706170 h 722768"/>
              <a:gd name="connsiteX1" fmla="*/ 896293 w 1178459"/>
              <a:gd name="connsiteY1" fmla="*/ 669956 h 722768"/>
              <a:gd name="connsiteX2" fmla="*/ 1167897 w 1178459"/>
              <a:gd name="connsiteY2" fmla="*/ 389299 h 722768"/>
              <a:gd name="connsiteX3" fmla="*/ 959667 w 1178459"/>
              <a:gd name="connsiteY3" fmla="*/ 0 h 7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459" h="722768">
                <a:moveTo>
                  <a:pt x="0" y="706170"/>
                </a:moveTo>
                <a:cubicBezTo>
                  <a:pt x="350822" y="714469"/>
                  <a:pt x="701644" y="722768"/>
                  <a:pt x="896293" y="669956"/>
                </a:cubicBezTo>
                <a:cubicBezTo>
                  <a:pt x="1090943" y="617144"/>
                  <a:pt x="1157335" y="500958"/>
                  <a:pt x="1167897" y="389299"/>
                </a:cubicBezTo>
                <a:cubicBezTo>
                  <a:pt x="1178459" y="277640"/>
                  <a:pt x="1069063" y="138820"/>
                  <a:pt x="959667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H="1" flipV="1">
            <a:off x="9220200" y="3200400"/>
            <a:ext cx="397598" cy="4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81600" y="411480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</a:t>
            </a:r>
            <a:r>
              <a:rPr lang="en-GB" sz="2400" b="1" dirty="0">
                <a:solidFill>
                  <a:srgbClr val="FF0000"/>
                </a:solidFill>
              </a:rPr>
              <a:t>pre-allocate processes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5193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FYI there are also risks. Memory leaks with that design can cause really ugly problems.</a:t>
            </a:r>
          </a:p>
        </p:txBody>
      </p:sp>
    </p:spTree>
    <p:extLst>
      <p:ext uri="{BB962C8B-B14F-4D97-AF65-F5344CB8AC3E}">
        <p14:creationId xmlns:p14="http://schemas.microsoft.com/office/powerpoint/2010/main" val="19424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25</a:t>
            </a:r>
          </a:p>
        </p:txBody>
      </p:sp>
      <p:pic>
        <p:nvPicPr>
          <p:cNvPr id="8" name="Picture 7" descr="exploring-mysticis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2400"/>
            <a:ext cx="7315200" cy="4114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1524000" y="441960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You’ve had a peek at how a system manages concurrency by forking processes.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5257800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/>
              <a:t>There is another way named </a:t>
            </a:r>
            <a:r>
              <a:rPr lang="en-GB" sz="1900" dirty="0">
                <a:solidFill>
                  <a:srgbClr val="FF0000"/>
                </a:solidFill>
              </a:rPr>
              <a:t>threads</a:t>
            </a:r>
            <a:r>
              <a:rPr lang="en-GB" sz="1900" dirty="0"/>
              <a:t>. They can both do concurrency but they have significant differences so a programmer needs to think of which one is best for the task.</a:t>
            </a:r>
          </a:p>
        </p:txBody>
      </p:sp>
    </p:spTree>
    <p:extLst>
      <p:ext uri="{BB962C8B-B14F-4D97-AF65-F5344CB8AC3E}">
        <p14:creationId xmlns:p14="http://schemas.microsoft.com/office/powerpoint/2010/main" val="1200975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156347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So far we only used fork. The child has its own memory space, and values are initially the same as the father’s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31606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With </a:t>
            </a:r>
            <a:r>
              <a:rPr lang="en-GB" b="1" dirty="0" err="1">
                <a:solidFill>
                  <a:srgbClr val="FF0000"/>
                </a:solidFill>
              </a:rPr>
              <a:t>vfork</a:t>
            </a:r>
            <a:r>
              <a:rPr lang="en-GB" dirty="0"/>
              <a:t>, one difference: the child does not get its own address space.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476387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Why do you think we’d use </a:t>
            </a:r>
            <a:r>
              <a:rPr lang="en-GB" dirty="0" err="1"/>
              <a:t>vfork</a:t>
            </a:r>
            <a:r>
              <a:rPr lang="en-GB" dirty="0"/>
              <a:t> instead of fork?</a:t>
            </a:r>
          </a:p>
        </p:txBody>
      </p:sp>
    </p:spTree>
    <p:extLst>
      <p:ext uri="{BB962C8B-B14F-4D97-AF65-F5344CB8AC3E}">
        <p14:creationId xmlns:p14="http://schemas.microsoft.com/office/powerpoint/2010/main" val="23002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32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for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for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</p:spTree>
    <p:extLst>
      <p:ext uri="{BB962C8B-B14F-4D97-AF65-F5344CB8AC3E}">
        <p14:creationId xmlns:p14="http://schemas.microsoft.com/office/powerpoint/2010/main" val="40480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The </a:t>
            </a:r>
            <a:r>
              <a:rPr lang="fr-FR" dirty="0" err="1"/>
              <a:t>programmer’s</a:t>
            </a:r>
            <a:r>
              <a:rPr lang="fr-FR" dirty="0"/>
              <a:t> perspective on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28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2192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/>
              <a:t>vfork</a:t>
            </a:r>
            <a:r>
              <a:rPr lang="en-GB" sz="2100" dirty="0"/>
              <a:t> is used if the child process does not care about the parents’ variables at 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0" y="22860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/>
              <a:t>For example, it could load and run a totally different program.</a:t>
            </a:r>
          </a:p>
        </p:txBody>
      </p:sp>
      <p:pic>
        <p:nvPicPr>
          <p:cNvPr id="13" name="Picture 12" descr="website-optim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40604"/>
            <a:ext cx="3157734" cy="25267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53000" y="3886201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When you get into systems programming, resources such as memory are managed pretty tightly. So there are ways to </a:t>
            </a:r>
            <a:r>
              <a:rPr lang="en-GB" sz="2000" dirty="0">
                <a:solidFill>
                  <a:srgbClr val="FF0000"/>
                </a:solidFill>
              </a:rPr>
              <a:t>optimize</a:t>
            </a:r>
            <a:r>
              <a:rPr lang="en-GB" sz="2000" dirty="0"/>
              <a:t> the slightest operation... </a:t>
            </a:r>
          </a:p>
        </p:txBody>
      </p:sp>
    </p:spTree>
    <p:extLst>
      <p:ext uri="{BB962C8B-B14F-4D97-AF65-F5344CB8AC3E}">
        <p14:creationId xmlns:p14="http://schemas.microsoft.com/office/powerpoint/2010/main" val="26573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0" y="12954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Regular expressions can be represent by automata. You move from one state to another when the character you read matches the transition.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52578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If there is no transition for what you read, or you are done reading and have not reached a final state, the word is not accepted. Otherwise, it is.</a:t>
            </a:r>
          </a:p>
        </p:txBody>
      </p:sp>
      <p:sp>
        <p:nvSpPr>
          <p:cNvPr id="13" name="Oval 12"/>
          <p:cNvSpPr/>
          <p:nvPr/>
        </p:nvSpPr>
        <p:spPr>
          <a:xfrm>
            <a:off x="2133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38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441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724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3200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5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</a:t>
            </a:r>
          </a:p>
        </p:txBody>
      </p:sp>
      <p:sp>
        <p:nvSpPr>
          <p:cNvPr id="21" name="Oval 20"/>
          <p:cNvSpPr/>
          <p:nvPr/>
        </p:nvSpPr>
        <p:spPr>
          <a:xfrm>
            <a:off x="670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010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548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9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sp>
        <p:nvSpPr>
          <p:cNvPr id="27" name="Oval 26"/>
          <p:cNvSpPr/>
          <p:nvPr/>
        </p:nvSpPr>
        <p:spPr>
          <a:xfrm>
            <a:off x="8991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9296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777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10200" y="411480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48000" y="4191000"/>
            <a:ext cx="3810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438400" y="31242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1" y="3886201"/>
            <a:ext cx="1391215" cy="13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47 -0.01365 0.01493 -0.02707 0.02865 -0.03562 C 0.04236 -0.04418 0.06163 -0.04812 0.08212 -0.05135 C 0.10261 -0.05459 0.13143 -0.05459 0.15156 -0.05529 C 0.1717 -0.05598 0.18646 -0.06269 0.20295 -0.05529 C 0.21945 -0.04788 0.2349 -0.02915 0.25052 -0.01041 " pathEditMode="relative" ptsTypes="aaaa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 0 " pathEditMode="relative" ptsTypes="AA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52 -0.01758 C 0.25886 -0.03077 0.26736 -0.04372 0.29219 -0.05043 C 0.31702 -0.05714 0.3665 -0.05853 0.4 -0.05829 C 0.43351 -0.05806 0.47448 -0.05806 0.49306 -0.04927 C 0.51164 -0.04048 0.51181 -0.02313 0.51198 -0.00555 " pathEditMode="relative" rAng="0" ptsTypes="aaa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67 -4.02498E-6 L 0.09167 -4.02498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5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0" grpId="0"/>
      <p:bldP spid="21" grpId="0" animBg="1"/>
      <p:bldP spid="22" grpId="0"/>
      <p:bldP spid="24" grpId="0"/>
      <p:bldP spid="27" grpId="0" animBg="1"/>
      <p:bldP spid="28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5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0" y="129540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What word(s) would this automaton accept?</a:t>
            </a:r>
          </a:p>
        </p:txBody>
      </p:sp>
      <p:sp>
        <p:nvSpPr>
          <p:cNvPr id="13" name="Oval 12"/>
          <p:cNvSpPr/>
          <p:nvPr/>
        </p:nvSpPr>
        <p:spPr>
          <a:xfrm>
            <a:off x="2133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38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441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724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3200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5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</a:t>
            </a:r>
          </a:p>
        </p:txBody>
      </p:sp>
      <p:sp>
        <p:nvSpPr>
          <p:cNvPr id="21" name="Oval 20"/>
          <p:cNvSpPr/>
          <p:nvPr/>
        </p:nvSpPr>
        <p:spPr>
          <a:xfrm>
            <a:off x="670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010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548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9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sp>
        <p:nvSpPr>
          <p:cNvPr id="27" name="Oval 26"/>
          <p:cNvSpPr/>
          <p:nvPr/>
        </p:nvSpPr>
        <p:spPr>
          <a:xfrm>
            <a:off x="8991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9296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777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10200" y="411480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g</a:t>
            </a:r>
          </a:p>
        </p:txBody>
      </p:sp>
      <p:sp>
        <p:nvSpPr>
          <p:cNvPr id="35" name="Freeform 34"/>
          <p:cNvSpPr/>
          <p:nvPr/>
        </p:nvSpPr>
        <p:spPr>
          <a:xfrm>
            <a:off x="8638516" y="3232087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/>
          <p:cNvCxnSpPr>
            <a:stCxn id="35" idx="5"/>
          </p:cNvCxnSpPr>
          <p:nvPr/>
        </p:nvCxnSpPr>
        <p:spPr>
          <a:xfrm flipH="1" flipV="1">
            <a:off x="9753601" y="3505201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0200" y="479316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g 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91600" y="37338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731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6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0" y="129540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A transition that accepts any symbol is shown by </a:t>
            </a:r>
            <a:r>
              <a:rPr lang="el-GR" sz="2200" dirty="0"/>
              <a:t>ε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2133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38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4419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724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4" idx="3"/>
            <a:endCxn id="15" idx="2"/>
          </p:cNvCxnSpPr>
          <p:nvPr/>
        </p:nvCxnSpPr>
        <p:spPr>
          <a:xfrm flipV="1">
            <a:off x="3200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5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</a:t>
            </a:r>
          </a:p>
        </p:txBody>
      </p:sp>
      <p:sp>
        <p:nvSpPr>
          <p:cNvPr id="21" name="Oval 20"/>
          <p:cNvSpPr/>
          <p:nvPr/>
        </p:nvSpPr>
        <p:spPr>
          <a:xfrm>
            <a:off x="6705600" y="2438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010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V="1">
            <a:off x="5486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91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sp>
        <p:nvSpPr>
          <p:cNvPr id="27" name="Oval 26"/>
          <p:cNvSpPr/>
          <p:nvPr/>
        </p:nvSpPr>
        <p:spPr>
          <a:xfrm>
            <a:off x="8991600" y="2438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9296400" y="2667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29" name="Straight Arrow Connector 28"/>
          <p:cNvCxnSpPr>
            <a:endCxn id="27" idx="2"/>
          </p:cNvCxnSpPr>
          <p:nvPr/>
        </p:nvCxnSpPr>
        <p:spPr>
          <a:xfrm flipV="1">
            <a:off x="7772400" y="2971800"/>
            <a:ext cx="1219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7200" y="2448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ε</a:t>
            </a:r>
            <a:endParaRPr lang="en-GB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410200" y="320040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10200" y="3810001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10200" y="448836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10200" y="509796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10200" y="563136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 </a:t>
            </a:r>
            <a:r>
              <a:rPr lang="en-GB" sz="4400" dirty="0" err="1"/>
              <a:t>i</a:t>
            </a:r>
            <a:r>
              <a:rPr lang="en-GB" sz="4400" dirty="0"/>
              <a:t> m</a:t>
            </a:r>
          </a:p>
        </p:txBody>
      </p:sp>
      <p:pic>
        <p:nvPicPr>
          <p:cNvPr id="34" name="Picture 33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5257800"/>
            <a:ext cx="457200" cy="457200"/>
          </a:xfrm>
          <a:prstGeom prst="rect">
            <a:avLst/>
          </a:prstGeom>
        </p:spPr>
      </p:pic>
      <p:pic>
        <p:nvPicPr>
          <p:cNvPr id="39" name="Picture 38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5791200"/>
            <a:ext cx="457200" cy="457200"/>
          </a:xfrm>
          <a:prstGeom prst="rect">
            <a:avLst/>
          </a:prstGeom>
        </p:spPr>
      </p:pic>
      <p:pic>
        <p:nvPicPr>
          <p:cNvPr id="40" name="Picture 39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1" y="3429000"/>
            <a:ext cx="428413" cy="408064"/>
          </a:xfrm>
          <a:prstGeom prst="rect">
            <a:avLst/>
          </a:prstGeom>
        </p:spPr>
      </p:pic>
      <p:pic>
        <p:nvPicPr>
          <p:cNvPr id="41" name="Picture 40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1" y="4011536"/>
            <a:ext cx="428413" cy="408064"/>
          </a:xfrm>
          <a:prstGeom prst="rect">
            <a:avLst/>
          </a:prstGeom>
        </p:spPr>
      </p:pic>
      <p:pic>
        <p:nvPicPr>
          <p:cNvPr id="42" name="Picture 41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5401" y="4697336"/>
            <a:ext cx="428413" cy="4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6" grpId="0"/>
      <p:bldP spid="37" grpId="0"/>
      <p:bldP spid="3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4000" y="114300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A transition that accepts any symbol is shown by </a:t>
            </a:r>
            <a:r>
              <a:rPr lang="el-GR" sz="2200" dirty="0"/>
              <a:t>ε</a:t>
            </a:r>
            <a:endParaRPr lang="en-GB" sz="2200" dirty="0"/>
          </a:p>
        </p:txBody>
      </p:sp>
      <p:sp>
        <p:nvSpPr>
          <p:cNvPr id="13" name="Oval 12"/>
          <p:cNvSpPr/>
          <p:nvPr/>
        </p:nvSpPr>
        <p:spPr>
          <a:xfrm>
            <a:off x="2133600" y="1981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38400" y="22098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4038600" y="1981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343400" y="22098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3200400" y="25146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5200" y="19913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.</a:t>
            </a:r>
          </a:p>
        </p:txBody>
      </p:sp>
      <p:sp>
        <p:nvSpPr>
          <p:cNvPr id="27" name="Oval 26"/>
          <p:cNvSpPr/>
          <p:nvPr/>
        </p:nvSpPr>
        <p:spPr>
          <a:xfrm>
            <a:off x="9525000" y="19812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9829800" y="22098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4</a:t>
            </a:r>
          </a:p>
        </p:txBody>
      </p:sp>
      <p:sp>
        <p:nvSpPr>
          <p:cNvPr id="33" name="Freeform 32"/>
          <p:cNvSpPr/>
          <p:nvPr/>
        </p:nvSpPr>
        <p:spPr>
          <a:xfrm>
            <a:off x="1828801" y="2743200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42"/>
          <p:cNvCxnSpPr>
            <a:stCxn id="33" idx="5"/>
          </p:cNvCxnSpPr>
          <p:nvPr/>
        </p:nvCxnSpPr>
        <p:spPr>
          <a:xfrm flipH="1" flipV="1">
            <a:off x="2943886" y="3016314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4600" y="3581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ε</a:t>
            </a:r>
            <a:endParaRPr lang="en-GB" sz="2800" dirty="0"/>
          </a:p>
        </p:txBody>
      </p:sp>
      <p:sp>
        <p:nvSpPr>
          <p:cNvPr id="47" name="Oval 46"/>
          <p:cNvSpPr/>
          <p:nvPr/>
        </p:nvSpPr>
        <p:spPr>
          <a:xfrm>
            <a:off x="5943600" y="2057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6248400" y="2286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5105400" y="25908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10200" y="2067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51" name="Oval 50"/>
          <p:cNvSpPr/>
          <p:nvPr/>
        </p:nvSpPr>
        <p:spPr>
          <a:xfrm>
            <a:off x="7848600" y="20574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8153400" y="2286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7010400" y="2590800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15200" y="2067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8915400" y="2580620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91600" y="2057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81400" y="3377626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Accepts any file whose extension is .txt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9400" y="46482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Wildcard syntax: 			*.txt</a:t>
            </a:r>
          </a:p>
          <a:p>
            <a:r>
              <a:rPr lang="en-GB" sz="3200" dirty="0"/>
              <a:t>Regular expression syntax: 		.*\.txt</a:t>
            </a:r>
          </a:p>
        </p:txBody>
      </p:sp>
      <p:sp>
        <p:nvSpPr>
          <p:cNvPr id="60" name="Freeform 59"/>
          <p:cNvSpPr/>
          <p:nvPr/>
        </p:nvSpPr>
        <p:spPr>
          <a:xfrm>
            <a:off x="7607930" y="4392440"/>
            <a:ext cx="724277" cy="251989"/>
          </a:xfrm>
          <a:custGeom>
            <a:avLst/>
            <a:gdLst>
              <a:gd name="connsiteX0" fmla="*/ 0 w 724277"/>
              <a:gd name="connsiteY0" fmla="*/ 98080 h 251989"/>
              <a:gd name="connsiteX1" fmla="*/ 380245 w 724277"/>
              <a:gd name="connsiteY1" fmla="*/ 25652 h 251989"/>
              <a:gd name="connsiteX2" fmla="*/ 724277 w 724277"/>
              <a:gd name="connsiteY2" fmla="*/ 251989 h 25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77" h="251989">
                <a:moveTo>
                  <a:pt x="0" y="98080"/>
                </a:moveTo>
                <a:cubicBezTo>
                  <a:pt x="129766" y="49040"/>
                  <a:pt x="259532" y="0"/>
                  <a:pt x="380245" y="25652"/>
                </a:cubicBezTo>
                <a:cubicBezTo>
                  <a:pt x="500958" y="51304"/>
                  <a:pt x="612617" y="151646"/>
                  <a:pt x="724277" y="25198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Arrow Connector 61"/>
          <p:cNvCxnSpPr>
            <a:stCxn id="60" idx="2"/>
          </p:cNvCxnSpPr>
          <p:nvPr/>
        </p:nvCxnSpPr>
        <p:spPr>
          <a:xfrm>
            <a:off x="8332206" y="4644428"/>
            <a:ext cx="125994" cy="156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57800" y="4343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amount of anything</a:t>
            </a:r>
          </a:p>
        </p:txBody>
      </p:sp>
      <p:sp>
        <p:nvSpPr>
          <p:cNvPr id="64" name="Freeform 63"/>
          <p:cNvSpPr/>
          <p:nvPr/>
        </p:nvSpPr>
        <p:spPr>
          <a:xfrm>
            <a:off x="7417807" y="5812325"/>
            <a:ext cx="651849" cy="212756"/>
          </a:xfrm>
          <a:custGeom>
            <a:avLst/>
            <a:gdLst>
              <a:gd name="connsiteX0" fmla="*/ 0 w 651849"/>
              <a:gd name="connsiteY0" fmla="*/ 27160 h 212756"/>
              <a:gd name="connsiteX1" fmla="*/ 144855 w 651849"/>
              <a:gd name="connsiteY1" fmla="*/ 208229 h 212756"/>
              <a:gd name="connsiteX2" fmla="*/ 651849 w 651849"/>
              <a:gd name="connsiteY2" fmla="*/ 0 h 2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849" h="212756">
                <a:moveTo>
                  <a:pt x="0" y="27160"/>
                </a:moveTo>
                <a:cubicBezTo>
                  <a:pt x="18107" y="119958"/>
                  <a:pt x="36214" y="212756"/>
                  <a:pt x="144855" y="208229"/>
                </a:cubicBezTo>
                <a:cubicBezTo>
                  <a:pt x="253497" y="203702"/>
                  <a:pt x="452673" y="101851"/>
                  <a:pt x="65184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Arrow Connector 65"/>
          <p:cNvCxnSpPr>
            <a:stCxn id="64" idx="2"/>
          </p:cNvCxnSpPr>
          <p:nvPr/>
        </p:nvCxnSpPr>
        <p:spPr>
          <a:xfrm flipV="1">
            <a:off x="8069656" y="5562601"/>
            <a:ext cx="388545" cy="24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019800" y="5638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one thing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067800" y="567827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amount of the previous</a:t>
            </a:r>
          </a:p>
        </p:txBody>
      </p:sp>
      <p:sp>
        <p:nvSpPr>
          <p:cNvPr id="69" name="Freeform 68"/>
          <p:cNvSpPr/>
          <p:nvPr/>
        </p:nvSpPr>
        <p:spPr>
          <a:xfrm>
            <a:off x="8757720" y="5893806"/>
            <a:ext cx="353085" cy="274622"/>
          </a:xfrm>
          <a:custGeom>
            <a:avLst/>
            <a:gdLst>
              <a:gd name="connsiteX0" fmla="*/ 353085 w 353085"/>
              <a:gd name="connsiteY0" fmla="*/ 235390 h 274622"/>
              <a:gd name="connsiteX1" fmla="*/ 172016 w 353085"/>
              <a:gd name="connsiteY1" fmla="*/ 235390 h 274622"/>
              <a:gd name="connsiteX2" fmla="*/ 0 w 353085"/>
              <a:gd name="connsiteY2" fmla="*/ 0 h 27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085" h="274622">
                <a:moveTo>
                  <a:pt x="353085" y="235390"/>
                </a:moveTo>
                <a:cubicBezTo>
                  <a:pt x="291974" y="255006"/>
                  <a:pt x="230863" y="274622"/>
                  <a:pt x="172016" y="235390"/>
                </a:cubicBezTo>
                <a:cubicBezTo>
                  <a:pt x="113169" y="196158"/>
                  <a:pt x="56584" y="98079"/>
                  <a:pt x="0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/>
          <p:cNvCxnSpPr>
            <a:stCxn id="69" idx="2"/>
          </p:cNvCxnSpPr>
          <p:nvPr/>
        </p:nvCxnSpPr>
        <p:spPr>
          <a:xfrm flipH="1" flipV="1">
            <a:off x="8610601" y="5486400"/>
            <a:ext cx="147119" cy="407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 animBg="1"/>
      <p:bldP spid="63" grpId="0"/>
      <p:bldP spid="64" grpId="0" animBg="1"/>
      <p:bldP spid="67" grpId="0"/>
      <p:bldP spid="68" grpId="0"/>
      <p:bldP spid="6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9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143001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Accepts any file like </a:t>
            </a:r>
            <a:r>
              <a:rPr lang="en-GB" sz="3200" dirty="0" err="1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6858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7924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553200" y="175260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Any</a:t>
            </a:r>
            <a:r>
              <a:rPr lang="en-GB" sz="2400" dirty="0"/>
              <a:t> number of </a:t>
            </a:r>
            <a:r>
              <a:rPr lang="en-GB" sz="2400" b="1" i="1" dirty="0"/>
              <a:t>o</a:t>
            </a:r>
          </a:p>
        </p:txBody>
      </p:sp>
      <p:sp>
        <p:nvSpPr>
          <p:cNvPr id="14" name="Oval 13"/>
          <p:cNvSpPr/>
          <p:nvPr/>
        </p:nvSpPr>
        <p:spPr>
          <a:xfrm>
            <a:off x="1828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33600" y="24346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6" name="Oval 15"/>
          <p:cNvSpPr/>
          <p:nvPr/>
        </p:nvSpPr>
        <p:spPr>
          <a:xfrm>
            <a:off x="3733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46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2895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</a:t>
            </a:r>
          </a:p>
        </p:txBody>
      </p:sp>
      <p:sp>
        <p:nvSpPr>
          <p:cNvPr id="20" name="Oval 19"/>
          <p:cNvSpPr/>
          <p:nvPr/>
        </p:nvSpPr>
        <p:spPr>
          <a:xfrm>
            <a:off x="9296400" y="22860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601200" y="25146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4</a:t>
            </a:r>
          </a:p>
        </p:txBody>
      </p:sp>
      <p:sp>
        <p:nvSpPr>
          <p:cNvPr id="22" name="Freeform 21"/>
          <p:cNvSpPr/>
          <p:nvPr/>
        </p:nvSpPr>
        <p:spPr>
          <a:xfrm>
            <a:off x="3352801" y="2968028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4467886" y="3241142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38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943600" y="25108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800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62400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sp>
        <p:nvSpPr>
          <p:cNvPr id="28" name="Oval 27"/>
          <p:cNvSpPr/>
          <p:nvPr/>
        </p:nvSpPr>
        <p:spPr>
          <a:xfrm>
            <a:off x="7543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848600" y="25108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705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0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610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86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6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05000" y="403860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Wildcard syntax: 		none?</a:t>
            </a:r>
          </a:p>
          <a:p>
            <a:r>
              <a:rPr lang="en-GB" sz="3200" dirty="0"/>
              <a:t>Regular expression syntax: 	</a:t>
            </a:r>
            <a:r>
              <a:rPr lang="en-GB" sz="3200" dirty="0" err="1"/>
              <a:t>wo</a:t>
            </a:r>
            <a:r>
              <a:rPr lang="en-GB" sz="3200" dirty="0"/>
              <a:t>*two*t</a:t>
            </a:r>
          </a:p>
        </p:txBody>
      </p:sp>
      <p:sp>
        <p:nvSpPr>
          <p:cNvPr id="47" name="Freeform 46"/>
          <p:cNvSpPr/>
          <p:nvPr/>
        </p:nvSpPr>
        <p:spPr>
          <a:xfrm>
            <a:off x="7162801" y="2971800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/>
          <p:cNvCxnSpPr>
            <a:stCxn id="47" idx="5"/>
          </p:cNvCxnSpPr>
          <p:nvPr/>
        </p:nvCxnSpPr>
        <p:spPr>
          <a:xfrm flipH="1" flipV="1">
            <a:off x="8277886" y="3244914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72400" y="3442952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7166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4" grpId="0" animBg="1"/>
      <p:bldP spid="25" grpId="0"/>
      <p:bldP spid="27" grpId="0"/>
      <p:bldP spid="28" grpId="0" animBg="1"/>
      <p:bldP spid="29" grpId="0"/>
      <p:bldP spid="31" grpId="0"/>
      <p:bldP spid="33" grpId="0"/>
      <p:bldP spid="34" grpId="0"/>
      <p:bldP spid="51" grpId="0"/>
      <p:bldP spid="47" grpId="0" animBg="1"/>
      <p:bldP spid="4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10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construct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regular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expressions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143001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Accepts any file like </a:t>
            </a:r>
            <a:r>
              <a:rPr lang="en-GB" sz="3200" dirty="0" err="1"/>
              <a:t>woootwooot</a:t>
            </a:r>
            <a:endParaRPr lang="en-GB" sz="32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68580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5400000">
            <a:off x="7924800" y="1371600"/>
            <a:ext cx="304800" cy="6096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553200" y="175260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Any</a:t>
            </a:r>
            <a:r>
              <a:rPr lang="en-GB" sz="2400" dirty="0"/>
              <a:t> number of </a:t>
            </a:r>
            <a:r>
              <a:rPr lang="en-GB" sz="2400" b="1" i="1" dirty="0"/>
              <a:t>o</a:t>
            </a:r>
          </a:p>
        </p:txBody>
      </p:sp>
      <p:sp>
        <p:nvSpPr>
          <p:cNvPr id="14" name="Oval 13"/>
          <p:cNvSpPr/>
          <p:nvPr/>
        </p:nvSpPr>
        <p:spPr>
          <a:xfrm>
            <a:off x="1828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133600" y="24346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0</a:t>
            </a:r>
          </a:p>
        </p:txBody>
      </p:sp>
      <p:sp>
        <p:nvSpPr>
          <p:cNvPr id="16" name="Oval 15"/>
          <p:cNvSpPr/>
          <p:nvPr/>
        </p:nvSpPr>
        <p:spPr>
          <a:xfrm>
            <a:off x="3733800" y="22060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46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2895600" y="27394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2286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</a:t>
            </a:r>
          </a:p>
        </p:txBody>
      </p:sp>
      <p:sp>
        <p:nvSpPr>
          <p:cNvPr id="20" name="Oval 19"/>
          <p:cNvSpPr/>
          <p:nvPr/>
        </p:nvSpPr>
        <p:spPr>
          <a:xfrm>
            <a:off x="7924800" y="5105400"/>
            <a:ext cx="1066800" cy="1066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8229600" y="53340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6</a:t>
            </a:r>
          </a:p>
        </p:txBody>
      </p:sp>
      <p:sp>
        <p:nvSpPr>
          <p:cNvPr id="22" name="Freeform 21"/>
          <p:cNvSpPr/>
          <p:nvPr/>
        </p:nvSpPr>
        <p:spPr>
          <a:xfrm>
            <a:off x="3352801" y="2968028"/>
            <a:ext cx="1599445" cy="994372"/>
          </a:xfrm>
          <a:custGeom>
            <a:avLst/>
            <a:gdLst>
              <a:gd name="connsiteX0" fmla="*/ 408915 w 1599445"/>
              <a:gd name="connsiteY0" fmla="*/ 0 h 994372"/>
              <a:gd name="connsiteX1" fmla="*/ 28669 w 1599445"/>
              <a:gd name="connsiteY1" fmla="*/ 316871 h 994372"/>
              <a:gd name="connsiteX2" fmla="*/ 236899 w 1599445"/>
              <a:gd name="connsiteY2" fmla="*/ 896293 h 994372"/>
              <a:gd name="connsiteX3" fmla="*/ 1142245 w 1599445"/>
              <a:gd name="connsiteY3" fmla="*/ 905347 h 994372"/>
              <a:gd name="connsiteX4" fmla="*/ 1549651 w 1599445"/>
              <a:gd name="connsiteY4" fmla="*/ 606582 h 994372"/>
              <a:gd name="connsiteX5" fmla="*/ 1441010 w 1599445"/>
              <a:gd name="connsiteY5" fmla="*/ 434566 h 9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9445" h="994372">
                <a:moveTo>
                  <a:pt x="408915" y="0"/>
                </a:moveTo>
                <a:cubicBezTo>
                  <a:pt x="233126" y="83744"/>
                  <a:pt x="57338" y="167489"/>
                  <a:pt x="28669" y="316871"/>
                </a:cubicBezTo>
                <a:cubicBezTo>
                  <a:pt x="0" y="466253"/>
                  <a:pt x="51303" y="798214"/>
                  <a:pt x="236899" y="896293"/>
                </a:cubicBezTo>
                <a:cubicBezTo>
                  <a:pt x="422495" y="994372"/>
                  <a:pt x="923453" y="953632"/>
                  <a:pt x="1142245" y="905347"/>
                </a:cubicBezTo>
                <a:cubicBezTo>
                  <a:pt x="1361037" y="857062"/>
                  <a:pt x="1499857" y="685046"/>
                  <a:pt x="1549651" y="606582"/>
                </a:cubicBezTo>
                <a:cubicBezTo>
                  <a:pt x="1599445" y="528119"/>
                  <a:pt x="1520227" y="481342"/>
                  <a:pt x="1441010" y="434566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2" idx="5"/>
          </p:cNvCxnSpPr>
          <p:nvPr/>
        </p:nvCxnSpPr>
        <p:spPr>
          <a:xfrm flipH="1" flipV="1">
            <a:off x="4467886" y="3241142"/>
            <a:ext cx="325925" cy="161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38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943600" y="25108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800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62400" y="34391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sp>
        <p:nvSpPr>
          <p:cNvPr id="28" name="Oval 27"/>
          <p:cNvSpPr/>
          <p:nvPr/>
        </p:nvSpPr>
        <p:spPr>
          <a:xfrm>
            <a:off x="7543800" y="2282228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848600" y="2510829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705600" y="2815628"/>
            <a:ext cx="8382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0400" y="229240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610600" y="2805448"/>
            <a:ext cx="685800" cy="18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86800" y="228222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6800" y="2362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ε</a:t>
            </a:r>
            <a:endParaRPr lang="en-GB" sz="2800" dirty="0"/>
          </a:p>
        </p:txBody>
      </p:sp>
      <p:sp>
        <p:nvSpPr>
          <p:cNvPr id="35" name="Oval 34"/>
          <p:cNvSpPr/>
          <p:nvPr/>
        </p:nvSpPr>
        <p:spPr>
          <a:xfrm>
            <a:off x="9296400" y="22098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9601200" y="24384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4</a:t>
            </a:r>
          </a:p>
        </p:txBody>
      </p:sp>
      <p:sp>
        <p:nvSpPr>
          <p:cNvPr id="37" name="Freeform 36"/>
          <p:cNvSpPr/>
          <p:nvPr/>
        </p:nvSpPr>
        <p:spPr>
          <a:xfrm>
            <a:off x="9169653" y="1428939"/>
            <a:ext cx="1238815" cy="816320"/>
          </a:xfrm>
          <a:custGeom>
            <a:avLst/>
            <a:gdLst>
              <a:gd name="connsiteX0" fmla="*/ 420986 w 1238815"/>
              <a:gd name="connsiteY0" fmla="*/ 816320 h 816320"/>
              <a:gd name="connsiteX1" fmla="*/ 31687 w 1238815"/>
              <a:gd name="connsiteY1" fmla="*/ 535663 h 816320"/>
              <a:gd name="connsiteX2" fmla="*/ 230863 w 1238815"/>
              <a:gd name="connsiteY2" fmla="*/ 82990 h 816320"/>
              <a:gd name="connsiteX3" fmla="*/ 946087 w 1238815"/>
              <a:gd name="connsiteY3" fmla="*/ 37722 h 816320"/>
              <a:gd name="connsiteX4" fmla="*/ 1208637 w 1238815"/>
              <a:gd name="connsiteY4" fmla="*/ 273112 h 816320"/>
              <a:gd name="connsiteX5" fmla="*/ 1127156 w 1238815"/>
              <a:gd name="connsiteY5" fmla="*/ 490396 h 8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815" h="816320">
                <a:moveTo>
                  <a:pt x="420986" y="816320"/>
                </a:moveTo>
                <a:cubicBezTo>
                  <a:pt x="242180" y="737102"/>
                  <a:pt x="63374" y="657885"/>
                  <a:pt x="31687" y="535663"/>
                </a:cubicBezTo>
                <a:cubicBezTo>
                  <a:pt x="0" y="413441"/>
                  <a:pt x="78463" y="165980"/>
                  <a:pt x="230863" y="82990"/>
                </a:cubicBezTo>
                <a:cubicBezTo>
                  <a:pt x="383263" y="0"/>
                  <a:pt x="783125" y="6035"/>
                  <a:pt x="946087" y="37722"/>
                </a:cubicBezTo>
                <a:cubicBezTo>
                  <a:pt x="1109049" y="69409"/>
                  <a:pt x="1178459" y="197666"/>
                  <a:pt x="1208637" y="273112"/>
                </a:cubicBezTo>
                <a:cubicBezTo>
                  <a:pt x="1238815" y="348558"/>
                  <a:pt x="1182985" y="419477"/>
                  <a:pt x="1127156" y="49039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5"/>
          </p:cNvCxnSpPr>
          <p:nvPr/>
        </p:nvCxnSpPr>
        <p:spPr>
          <a:xfrm flipH="1">
            <a:off x="10058400" y="1919336"/>
            <a:ext cx="238408" cy="290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34600" y="1143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9533091" y="3573309"/>
            <a:ext cx="59500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296400" y="38862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9601200" y="4114801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829800" y="32105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ε</a:t>
            </a:r>
            <a:endParaRPr lang="en-GB" sz="2800" dirty="0"/>
          </a:p>
        </p:txBody>
      </p:sp>
      <p:cxnSp>
        <p:nvCxnSpPr>
          <p:cNvPr id="46" name="Straight Arrow Connector 45"/>
          <p:cNvCxnSpPr>
            <a:stCxn id="43" idx="3"/>
            <a:endCxn id="20" idx="7"/>
          </p:cNvCxnSpPr>
          <p:nvPr/>
        </p:nvCxnSpPr>
        <p:spPr>
          <a:xfrm rot="5400000">
            <a:off x="8911571" y="4720571"/>
            <a:ext cx="464858" cy="617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39200" y="46482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05000" y="4038601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Would this do the job?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905000" y="4749226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No</a:t>
            </a:r>
            <a:r>
              <a:rPr lang="en-GB" sz="3200" dirty="0"/>
              <a:t>. It would accept </a:t>
            </a:r>
            <a:r>
              <a:rPr lang="en-GB" sz="3200" dirty="0" err="1"/>
              <a:t>witwit</a:t>
            </a:r>
            <a:r>
              <a:rPr lang="en-GB" sz="3200" dirty="0"/>
              <a:t> too...</a:t>
            </a:r>
          </a:p>
        </p:txBody>
      </p:sp>
    </p:spTree>
    <p:extLst>
      <p:ext uri="{BB962C8B-B14F-4D97-AF65-F5344CB8AC3E}">
        <p14:creationId xmlns:p14="http://schemas.microsoft.com/office/powerpoint/2010/main" val="11340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14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5000" y="2895601"/>
            <a:ext cx="8382000" cy="83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FF0000"/>
                </a:solidFill>
              </a:rPr>
              <a:t>grep</a:t>
            </a:r>
            <a:r>
              <a:rPr lang="en-GB" sz="2400" dirty="0"/>
              <a:t> is the global regular expression parser. It searches files for lines that contain the string described by the regular expression.</a:t>
            </a:r>
          </a:p>
        </p:txBody>
      </p:sp>
      <p:sp>
        <p:nvSpPr>
          <p:cNvPr id="12" name="Up Arrow 11"/>
          <p:cNvSpPr/>
          <p:nvPr/>
        </p:nvSpPr>
        <p:spPr>
          <a:xfrm>
            <a:off x="3886200" y="4343401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Up Arrow 12"/>
          <p:cNvSpPr/>
          <p:nvPr/>
        </p:nvSpPr>
        <p:spPr>
          <a:xfrm>
            <a:off x="7696200" y="4343401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 Arrow 13"/>
          <p:cNvSpPr/>
          <p:nvPr/>
        </p:nvSpPr>
        <p:spPr>
          <a:xfrm rot="10800000">
            <a:off x="5715000" y="1143001"/>
            <a:ext cx="762000" cy="153837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545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15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0" y="106680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use:</a:t>
            </a:r>
          </a:p>
          <a:p>
            <a:endParaRPr lang="en-GB" dirty="0"/>
          </a:p>
          <a:p>
            <a:r>
              <a:rPr lang="en-GB" dirty="0"/>
              <a:t>an exact string</a:t>
            </a:r>
          </a:p>
          <a:p>
            <a:r>
              <a:rPr lang="en-GB" sz="3600" b="1" dirty="0"/>
              <a:t>.</a:t>
            </a:r>
            <a:r>
              <a:rPr lang="en-GB" sz="3600" dirty="0"/>
              <a:t> </a:t>
            </a:r>
            <a:r>
              <a:rPr lang="en-GB" dirty="0"/>
              <a:t>for any one character</a:t>
            </a:r>
          </a:p>
          <a:p>
            <a:r>
              <a:rPr lang="en-GB" sz="3600" b="1" dirty="0"/>
              <a:t>*</a:t>
            </a:r>
            <a:r>
              <a:rPr lang="en-GB" dirty="0"/>
              <a:t> for 0 or more of the previous character</a:t>
            </a:r>
          </a:p>
        </p:txBody>
      </p:sp>
    </p:spTree>
    <p:extLst>
      <p:ext uri="{BB962C8B-B14F-4D97-AF65-F5344CB8AC3E}">
        <p14:creationId xmlns:p14="http://schemas.microsoft.com/office/powerpoint/2010/main" val="16654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16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mickeys-christmas-carol-goof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20" y="2145030"/>
            <a:ext cx="4876800" cy="2926080"/>
          </a:xfrm>
          <a:prstGeom prst="rect">
            <a:avLst/>
          </a:prstGeom>
        </p:spPr>
      </p:pic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03420" y="2312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03420" y="3455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03420" y="42176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503420" y="4903470"/>
            <a:ext cx="3048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8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00" y="1066801"/>
            <a:ext cx="2819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use:</a:t>
            </a:r>
          </a:p>
          <a:p>
            <a:endParaRPr lang="en-GB" dirty="0"/>
          </a:p>
          <a:p>
            <a:r>
              <a:rPr lang="en-GB" dirty="0"/>
              <a:t>an exact string</a:t>
            </a:r>
          </a:p>
          <a:p>
            <a:r>
              <a:rPr lang="en-GB" sz="3600" b="1" dirty="0"/>
              <a:t>.</a:t>
            </a:r>
            <a:r>
              <a:rPr lang="en-GB" sz="3600" dirty="0"/>
              <a:t> </a:t>
            </a:r>
            <a:r>
              <a:rPr lang="en-GB" dirty="0"/>
              <a:t>for any one character</a:t>
            </a:r>
          </a:p>
          <a:p>
            <a:r>
              <a:rPr lang="en-GB" sz="3600" b="1" dirty="0"/>
              <a:t>*</a:t>
            </a:r>
            <a:r>
              <a:rPr lang="en-GB" dirty="0"/>
              <a:t> for 0 or more of the previous character</a:t>
            </a:r>
          </a:p>
          <a:p>
            <a:r>
              <a:rPr lang="en-GB" sz="3200" dirty="0"/>
              <a:t>[^ ] </a:t>
            </a:r>
            <a:r>
              <a:rPr lang="en-GB" dirty="0"/>
              <a:t>to negate a character</a:t>
            </a:r>
          </a:p>
          <a:p>
            <a:r>
              <a:rPr lang="en-GB" sz="2800" dirty="0"/>
              <a:t>\&lt;</a:t>
            </a:r>
            <a:r>
              <a:rPr lang="en-GB" dirty="0"/>
              <a:t> to start a word</a:t>
            </a:r>
          </a:p>
          <a:p>
            <a:r>
              <a:rPr lang="en-GB" sz="2800" dirty="0"/>
              <a:t>\&gt;</a:t>
            </a:r>
            <a:r>
              <a:rPr lang="en-GB" dirty="0"/>
              <a:t> to end a word</a:t>
            </a:r>
          </a:p>
          <a:p>
            <a:r>
              <a:rPr lang="en-GB" dirty="0"/>
              <a:t>^ begin line</a:t>
            </a:r>
          </a:p>
          <a:p>
            <a:r>
              <a:rPr lang="en-GB" dirty="0"/>
              <a:t>$ end line</a:t>
            </a:r>
          </a:p>
          <a:p>
            <a:pPr algn="ctr"/>
            <a:r>
              <a:rPr lang="en-GB" i="1" u="sng" dirty="0" err="1"/>
              <a:t>Grep</a:t>
            </a:r>
            <a:r>
              <a:rPr lang="en-GB" i="1" u="sng" dirty="0"/>
              <a:t> options:</a:t>
            </a:r>
          </a:p>
          <a:p>
            <a:r>
              <a:rPr lang="en-GB" dirty="0"/>
              <a:t>c	count</a:t>
            </a:r>
          </a:p>
          <a:p>
            <a:r>
              <a:rPr lang="en-GB" dirty="0"/>
              <a:t>v	negate</a:t>
            </a:r>
          </a:p>
          <a:p>
            <a:r>
              <a:rPr lang="en-GB" dirty="0"/>
              <a:t>n	numbers lines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1400" y="388620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Word anchors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3200400" y="3810000"/>
            <a:ext cx="457200" cy="838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/>
          <p:cNvSpPr/>
          <p:nvPr/>
        </p:nvSpPr>
        <p:spPr>
          <a:xfrm>
            <a:off x="2590800" y="4648200"/>
            <a:ext cx="457200" cy="609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3048000" y="47360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Line anchors</a:t>
            </a:r>
          </a:p>
        </p:txBody>
      </p:sp>
      <p:pic>
        <p:nvPicPr>
          <p:cNvPr id="29" name="Picture 28" descr="9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30" name="Picture 29" descr="10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31" name="Picture 30" descr="11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pic>
        <p:nvPicPr>
          <p:cNvPr id="18" name="Picture 17" descr="for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for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28800" y="2979004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arguments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200" y="38817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$@ ; do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6400" y="2819400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95800" y="3505201"/>
            <a:ext cx="58674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Note that if you want to start from e.g. the 2</a:t>
            </a:r>
            <a:r>
              <a:rPr lang="en-GB" sz="2800" baseline="30000" dirty="0"/>
              <a:t>nd</a:t>
            </a:r>
            <a:r>
              <a:rPr lang="en-GB" sz="2800" dirty="0"/>
              <a:t> argument, you can use </a:t>
            </a:r>
            <a:r>
              <a:rPr lang="en-GB" sz="2800" dirty="0">
                <a:solidFill>
                  <a:srgbClr val="FF0000"/>
                </a:solidFill>
              </a:rPr>
              <a:t>${@:2}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5800" y="4608494"/>
            <a:ext cx="5867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...or if you’re feeling lazy, processing arguments is what it does by default:</a:t>
            </a:r>
          </a:p>
          <a:p>
            <a:r>
              <a:rPr lang="en-GB" sz="2800" dirty="0">
                <a:solidFill>
                  <a:schemeClr val="tx1"/>
                </a:solidFill>
              </a:rPr>
              <a:t>	for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800" dirty="0">
                <a:solidFill>
                  <a:schemeClr val="tx1"/>
                </a:solidFill>
              </a:rPr>
              <a:t> ; do</a:t>
            </a:r>
          </a:p>
        </p:txBody>
      </p:sp>
    </p:spTree>
    <p:extLst>
      <p:ext uri="{BB962C8B-B14F-4D97-AF65-F5344CB8AC3E}">
        <p14:creationId xmlns:p14="http://schemas.microsoft.com/office/powerpoint/2010/main" val="1382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17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1078468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How would you count sentences that...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905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with </a:t>
            </a:r>
            <a:r>
              <a:rPr lang="en-GB" b="1" dirty="0">
                <a:solidFill>
                  <a:srgbClr val="FF0000"/>
                </a:solidFill>
              </a:rPr>
              <a:t>He</a:t>
            </a:r>
            <a:r>
              <a:rPr lang="en-GB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2438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grep</a:t>
            </a:r>
            <a:r>
              <a:rPr lang="en-GB" dirty="0"/>
              <a:t> -c “^He” christmas.txt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298346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not include </a:t>
            </a:r>
            <a:r>
              <a:rPr lang="en-GB" b="1" dirty="0">
                <a:solidFill>
                  <a:srgbClr val="FF0000"/>
                </a:solidFill>
              </a:rPr>
              <a:t>Christmas</a:t>
            </a:r>
            <a:r>
              <a:rPr lang="en-GB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1066801"/>
            <a:ext cx="2819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use:</a:t>
            </a:r>
          </a:p>
          <a:p>
            <a:endParaRPr lang="en-GB" dirty="0"/>
          </a:p>
          <a:p>
            <a:r>
              <a:rPr lang="en-GB" dirty="0"/>
              <a:t>an exact string</a:t>
            </a:r>
          </a:p>
          <a:p>
            <a:r>
              <a:rPr lang="en-GB" sz="3600" b="1" dirty="0"/>
              <a:t>.</a:t>
            </a:r>
            <a:r>
              <a:rPr lang="en-GB" sz="3600" dirty="0"/>
              <a:t> </a:t>
            </a:r>
            <a:r>
              <a:rPr lang="en-GB" dirty="0"/>
              <a:t>for any one character</a:t>
            </a:r>
          </a:p>
          <a:p>
            <a:r>
              <a:rPr lang="en-GB" sz="3600" b="1" dirty="0"/>
              <a:t>*</a:t>
            </a:r>
            <a:r>
              <a:rPr lang="en-GB" dirty="0"/>
              <a:t> for 0 or more of the previous character</a:t>
            </a:r>
          </a:p>
          <a:p>
            <a:r>
              <a:rPr lang="en-GB" sz="3200" dirty="0"/>
              <a:t>[^ ] </a:t>
            </a:r>
            <a:r>
              <a:rPr lang="en-GB" dirty="0"/>
              <a:t>to negate a character</a:t>
            </a:r>
          </a:p>
          <a:p>
            <a:r>
              <a:rPr lang="en-GB" sz="2800" dirty="0"/>
              <a:t>\&lt;</a:t>
            </a:r>
            <a:r>
              <a:rPr lang="en-GB" dirty="0"/>
              <a:t> to start a word</a:t>
            </a:r>
          </a:p>
          <a:p>
            <a:r>
              <a:rPr lang="en-GB" sz="2800" dirty="0"/>
              <a:t>\&gt;</a:t>
            </a:r>
            <a:r>
              <a:rPr lang="en-GB" dirty="0"/>
              <a:t> to end a word</a:t>
            </a:r>
          </a:p>
          <a:p>
            <a:r>
              <a:rPr lang="en-GB" dirty="0"/>
              <a:t>^ begin line</a:t>
            </a:r>
          </a:p>
          <a:p>
            <a:r>
              <a:rPr lang="en-GB" dirty="0"/>
              <a:t>$ end line</a:t>
            </a:r>
          </a:p>
          <a:p>
            <a:pPr algn="ctr"/>
            <a:r>
              <a:rPr lang="en-GB" i="1" u="sng" dirty="0" err="1"/>
              <a:t>Grep</a:t>
            </a:r>
            <a:r>
              <a:rPr lang="en-GB" i="1" u="sng" dirty="0"/>
              <a:t> options:</a:t>
            </a:r>
          </a:p>
          <a:p>
            <a:r>
              <a:rPr lang="en-GB" dirty="0"/>
              <a:t>c	count</a:t>
            </a:r>
          </a:p>
          <a:p>
            <a:r>
              <a:rPr lang="en-GB" dirty="0"/>
              <a:t>v	negate</a:t>
            </a:r>
          </a:p>
          <a:p>
            <a:r>
              <a:rPr lang="en-GB" dirty="0"/>
              <a:t>n	numbers lines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828800" y="3657600"/>
            <a:ext cx="5181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35168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grep</a:t>
            </a:r>
            <a:r>
              <a:rPr lang="en-GB" dirty="0"/>
              <a:t> -</a:t>
            </a:r>
            <a:r>
              <a:rPr lang="en-GB" dirty="0" err="1"/>
              <a:t>cv</a:t>
            </a:r>
            <a:r>
              <a:rPr lang="en-GB" dirty="0"/>
              <a:t> “Christmas” christmas.txt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8200" y="4114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Include </a:t>
            </a:r>
            <a:r>
              <a:rPr lang="en-GB" b="1" dirty="0">
                <a:solidFill>
                  <a:srgbClr val="FF0000"/>
                </a:solidFill>
              </a:rPr>
              <a:t>good</a:t>
            </a:r>
            <a:r>
              <a:rPr lang="en-GB" dirty="0"/>
              <a:t> </a:t>
            </a:r>
            <a:r>
              <a:rPr lang="en-GB" i="1" dirty="0"/>
              <a:t>.......and later in the text the word...</a:t>
            </a:r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old</a:t>
            </a:r>
            <a:r>
              <a:rPr lang="en-GB" dirty="0"/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9800" y="46482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grep</a:t>
            </a:r>
            <a:r>
              <a:rPr lang="en-GB" dirty="0"/>
              <a:t> -c “good.*old” christmas.txt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5257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Include </a:t>
            </a:r>
            <a:r>
              <a:rPr lang="en-GB" b="1" dirty="0">
                <a:solidFill>
                  <a:srgbClr val="FF0000"/>
                </a:solidFill>
              </a:rPr>
              <a:t>good</a:t>
            </a:r>
            <a:r>
              <a:rPr lang="en-GB" dirty="0"/>
              <a:t>, but not </a:t>
            </a:r>
            <a:r>
              <a:rPr lang="en-GB" b="1" dirty="0">
                <a:solidFill>
                  <a:srgbClr val="FF0000"/>
                </a:solidFill>
              </a:rPr>
              <a:t>old</a:t>
            </a:r>
            <a:r>
              <a:rPr lang="en-GB" dirty="0"/>
              <a:t> later 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57266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grep</a:t>
            </a:r>
            <a:r>
              <a:rPr lang="en-GB" dirty="0"/>
              <a:t> -c “good.*[^o][^l][^d]” christmas.txt</a:t>
            </a:r>
          </a:p>
        </p:txBody>
      </p:sp>
    </p:spTree>
    <p:extLst>
      <p:ext uri="{BB962C8B-B14F-4D97-AF65-F5344CB8AC3E}">
        <p14:creationId xmlns:p14="http://schemas.microsoft.com/office/powerpoint/2010/main" val="1342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18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066801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</a:t>
            </a:r>
            <a:r>
              <a:rPr lang="en-GB" i="1" u="sng" dirty="0">
                <a:solidFill>
                  <a:srgbClr val="00B0F0"/>
                </a:solidFill>
              </a:rPr>
              <a:t>ALSO</a:t>
            </a:r>
            <a:r>
              <a:rPr lang="en-GB" i="1" u="sng" dirty="0"/>
              <a:t> use:</a:t>
            </a:r>
            <a:endParaRPr lang="en-GB" dirty="0"/>
          </a:p>
          <a:p>
            <a:r>
              <a:rPr lang="en-GB" sz="3200" dirty="0"/>
              <a:t>[] </a:t>
            </a:r>
            <a:r>
              <a:rPr lang="en-GB" dirty="0"/>
              <a:t>for alternative characters</a:t>
            </a:r>
          </a:p>
          <a:p>
            <a:r>
              <a:rPr lang="en-GB" sz="2400" dirty="0"/>
              <a:t>[[:</a:t>
            </a:r>
            <a:r>
              <a:rPr lang="en-GB" sz="2400" dirty="0" err="1"/>
              <a:t>alnum</a:t>
            </a:r>
            <a:r>
              <a:rPr lang="en-GB" sz="2400" dirty="0"/>
              <a:t>:]] a-zA-Z0-9</a:t>
            </a:r>
          </a:p>
          <a:p>
            <a:r>
              <a:rPr lang="en-GB" sz="2400" dirty="0"/>
              <a:t>[[:alpha:]] a-</a:t>
            </a:r>
            <a:r>
              <a:rPr lang="en-GB" sz="2400" dirty="0" err="1"/>
              <a:t>zA</a:t>
            </a:r>
            <a:r>
              <a:rPr lang="en-GB" sz="2400" dirty="0"/>
              <a:t>-Z</a:t>
            </a:r>
          </a:p>
          <a:p>
            <a:r>
              <a:rPr lang="en-GB" sz="2400" dirty="0"/>
              <a:t>[[:lower:]] a-z</a:t>
            </a:r>
          </a:p>
          <a:p>
            <a:r>
              <a:rPr lang="en-GB" sz="2400" dirty="0"/>
              <a:t>[[:upper:]] A-Z</a:t>
            </a:r>
          </a:p>
          <a:p>
            <a:r>
              <a:rPr lang="en-GB" sz="2400" dirty="0"/>
              <a:t>[[:digit:]] 0-9</a:t>
            </a:r>
          </a:p>
          <a:p>
            <a:r>
              <a:rPr lang="en-GB" sz="2400" dirty="0"/>
              <a:t>[[:space:]]</a:t>
            </a:r>
          </a:p>
          <a:p>
            <a:endParaRPr lang="en-GB" dirty="0"/>
          </a:p>
          <a:p>
            <a:pPr algn="ctr"/>
            <a:r>
              <a:rPr lang="en-GB" i="1" u="sng" dirty="0" err="1"/>
              <a:t>Grep</a:t>
            </a:r>
            <a:r>
              <a:rPr lang="en-GB" i="1" u="sng" dirty="0"/>
              <a:t> options:</a:t>
            </a:r>
          </a:p>
          <a:p>
            <a:r>
              <a:rPr lang="en-GB" dirty="0" err="1"/>
              <a:t>i</a:t>
            </a:r>
            <a:r>
              <a:rPr lang="en-GB" dirty="0"/>
              <a:t>	Ignore case</a:t>
            </a:r>
          </a:p>
          <a:p>
            <a:r>
              <a:rPr lang="en-GB" dirty="0"/>
              <a:t>w	Match whole word</a:t>
            </a:r>
          </a:p>
          <a:p>
            <a:r>
              <a:rPr lang="en-GB" dirty="0"/>
              <a:t>E	For extended... adds</a:t>
            </a:r>
          </a:p>
          <a:p>
            <a:r>
              <a:rPr lang="en-GB" dirty="0"/>
              <a:t>	+ </a:t>
            </a:r>
          </a:p>
          <a:p>
            <a:r>
              <a:rPr lang="en-GB" dirty="0"/>
              <a:t>	?</a:t>
            </a:r>
          </a:p>
          <a:p>
            <a:r>
              <a:rPr lang="en-GB" dirty="0"/>
              <a:t>	( )</a:t>
            </a:r>
          </a:p>
        </p:txBody>
      </p:sp>
      <p:pic>
        <p:nvPicPr>
          <p:cNvPr id="11" name="Picture 10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12" name="Picture 11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64380" y="2766061"/>
            <a:ext cx="594360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How would you find all stocks that are worth hundreds of dollars? (i.e. from $100 to $999)</a:t>
            </a:r>
          </a:p>
        </p:txBody>
      </p:sp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16" name="Picture 15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17" name="Picture 16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18" name="Picture 17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19" name="Picture 18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990600"/>
            <a:ext cx="6233160" cy="5227320"/>
          </a:xfrm>
          <a:prstGeom prst="rect">
            <a:avLst/>
          </a:prstGeom>
        </p:spPr>
      </p:pic>
      <p:pic>
        <p:nvPicPr>
          <p:cNvPr id="20" name="Picture 19" descr="code-34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0" y="2590800"/>
            <a:ext cx="5181600" cy="27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19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066801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</a:t>
            </a:r>
            <a:r>
              <a:rPr lang="en-GB" i="1" u="sng" dirty="0">
                <a:solidFill>
                  <a:srgbClr val="00B0F0"/>
                </a:solidFill>
              </a:rPr>
              <a:t>ALSO</a:t>
            </a:r>
            <a:r>
              <a:rPr lang="en-GB" i="1" u="sng" dirty="0"/>
              <a:t> use:</a:t>
            </a:r>
            <a:endParaRPr lang="en-GB" dirty="0"/>
          </a:p>
          <a:p>
            <a:r>
              <a:rPr lang="en-GB" sz="3200" dirty="0"/>
              <a:t>[] </a:t>
            </a:r>
            <a:r>
              <a:rPr lang="en-GB" dirty="0"/>
              <a:t>for alternative characters</a:t>
            </a:r>
          </a:p>
          <a:p>
            <a:r>
              <a:rPr lang="en-GB" sz="2400" dirty="0"/>
              <a:t>[[:</a:t>
            </a:r>
            <a:r>
              <a:rPr lang="en-GB" sz="2400" dirty="0" err="1"/>
              <a:t>alnum</a:t>
            </a:r>
            <a:r>
              <a:rPr lang="en-GB" sz="2400" dirty="0"/>
              <a:t>:]] a-zA-Z0-9</a:t>
            </a:r>
          </a:p>
          <a:p>
            <a:r>
              <a:rPr lang="en-GB" sz="2400" dirty="0"/>
              <a:t>[[:alpha:]] a-</a:t>
            </a:r>
            <a:r>
              <a:rPr lang="en-GB" sz="2400" dirty="0" err="1"/>
              <a:t>zA</a:t>
            </a:r>
            <a:r>
              <a:rPr lang="en-GB" sz="2400" dirty="0"/>
              <a:t>-Z</a:t>
            </a:r>
          </a:p>
          <a:p>
            <a:r>
              <a:rPr lang="en-GB" sz="2400" dirty="0"/>
              <a:t>[[:lower:]] a-z</a:t>
            </a:r>
          </a:p>
          <a:p>
            <a:r>
              <a:rPr lang="en-GB" sz="2400" dirty="0"/>
              <a:t>[[:upper:]] A-Z</a:t>
            </a:r>
          </a:p>
          <a:p>
            <a:r>
              <a:rPr lang="en-GB" sz="2400" dirty="0"/>
              <a:t>[[:digit:]] 0-9</a:t>
            </a:r>
          </a:p>
          <a:p>
            <a:r>
              <a:rPr lang="en-GB" sz="2400" dirty="0"/>
              <a:t>[[:space:]]</a:t>
            </a:r>
          </a:p>
          <a:p>
            <a:endParaRPr lang="en-GB" dirty="0"/>
          </a:p>
          <a:p>
            <a:pPr algn="ctr"/>
            <a:r>
              <a:rPr lang="en-GB" i="1" u="sng" dirty="0" err="1"/>
              <a:t>Grep</a:t>
            </a:r>
            <a:r>
              <a:rPr lang="en-GB" i="1" u="sng" dirty="0"/>
              <a:t> options:</a:t>
            </a:r>
          </a:p>
          <a:p>
            <a:r>
              <a:rPr lang="en-GB" dirty="0" err="1"/>
              <a:t>i</a:t>
            </a:r>
            <a:r>
              <a:rPr lang="en-GB" dirty="0"/>
              <a:t>	Ignore case</a:t>
            </a:r>
          </a:p>
          <a:p>
            <a:r>
              <a:rPr lang="en-GB" dirty="0"/>
              <a:t>w	Match whole word</a:t>
            </a:r>
          </a:p>
          <a:p>
            <a:r>
              <a:rPr lang="en-GB" dirty="0"/>
              <a:t>E	For extended... adds</a:t>
            </a:r>
          </a:p>
          <a:p>
            <a:r>
              <a:rPr lang="en-GB" dirty="0"/>
              <a:t>	+ </a:t>
            </a:r>
          </a:p>
          <a:p>
            <a:r>
              <a:rPr lang="en-GB" dirty="0"/>
              <a:t>	?</a:t>
            </a:r>
          </a:p>
          <a:p>
            <a:r>
              <a:rPr lang="en-GB" dirty="0"/>
              <a:t>	( 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32020" y="4290061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</a:rPr>
              <a:t>How can you list only those that don’t have numbers in their names?</a:t>
            </a:r>
          </a:p>
        </p:txBody>
      </p:sp>
      <p:pic>
        <p:nvPicPr>
          <p:cNvPr id="16" name="Picture 15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273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95800" y="2895600"/>
            <a:ext cx="601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How would you list all stocks whose volume is at least 1M?</a:t>
            </a:r>
          </a:p>
        </p:txBody>
      </p:sp>
    </p:spTree>
    <p:extLst>
      <p:ext uri="{BB962C8B-B14F-4D97-AF65-F5344CB8AC3E}">
        <p14:creationId xmlns:p14="http://schemas.microsoft.com/office/powerpoint/2010/main" val="358806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20</a:t>
            </a:r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Finding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lines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regex</a:t>
            </a: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Grep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0" y="1066801"/>
            <a:ext cx="327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u="sng" dirty="0"/>
              <a:t>You can </a:t>
            </a:r>
            <a:r>
              <a:rPr lang="en-GB" i="1" u="sng" dirty="0">
                <a:solidFill>
                  <a:srgbClr val="00B0F0"/>
                </a:solidFill>
              </a:rPr>
              <a:t>ALSO</a:t>
            </a:r>
            <a:r>
              <a:rPr lang="en-GB" i="1" u="sng" dirty="0"/>
              <a:t> use:</a:t>
            </a:r>
            <a:endParaRPr lang="en-GB" dirty="0"/>
          </a:p>
          <a:p>
            <a:r>
              <a:rPr lang="en-GB" sz="3200" dirty="0"/>
              <a:t>[] </a:t>
            </a:r>
            <a:r>
              <a:rPr lang="en-GB" dirty="0"/>
              <a:t>for alternative characters</a:t>
            </a:r>
          </a:p>
          <a:p>
            <a:r>
              <a:rPr lang="en-GB" sz="2400" dirty="0"/>
              <a:t>[[:</a:t>
            </a:r>
            <a:r>
              <a:rPr lang="en-GB" sz="2400" dirty="0" err="1"/>
              <a:t>alnum</a:t>
            </a:r>
            <a:r>
              <a:rPr lang="en-GB" sz="2400" dirty="0"/>
              <a:t>:]] a-zA-Z0-9</a:t>
            </a:r>
          </a:p>
          <a:p>
            <a:r>
              <a:rPr lang="en-GB" sz="2400" dirty="0"/>
              <a:t>[[:alpha:]] a-</a:t>
            </a:r>
            <a:r>
              <a:rPr lang="en-GB" sz="2400" dirty="0" err="1"/>
              <a:t>zA</a:t>
            </a:r>
            <a:r>
              <a:rPr lang="en-GB" sz="2400" dirty="0"/>
              <a:t>-Z</a:t>
            </a:r>
          </a:p>
          <a:p>
            <a:r>
              <a:rPr lang="en-GB" sz="2400" dirty="0"/>
              <a:t>[[:lower:]] a-z</a:t>
            </a:r>
          </a:p>
          <a:p>
            <a:r>
              <a:rPr lang="en-GB" sz="2400" dirty="0"/>
              <a:t>[[:upper:]] A-Z</a:t>
            </a:r>
          </a:p>
          <a:p>
            <a:r>
              <a:rPr lang="en-GB" sz="2400" dirty="0"/>
              <a:t>[[:digit:]] 0-9</a:t>
            </a:r>
          </a:p>
          <a:p>
            <a:r>
              <a:rPr lang="en-GB" sz="2400" dirty="0"/>
              <a:t>[[:space:]]</a:t>
            </a:r>
          </a:p>
          <a:p>
            <a:endParaRPr lang="en-GB" dirty="0"/>
          </a:p>
          <a:p>
            <a:pPr algn="ctr"/>
            <a:r>
              <a:rPr lang="en-GB" i="1" u="sng" dirty="0" err="1"/>
              <a:t>Grep</a:t>
            </a:r>
            <a:r>
              <a:rPr lang="en-GB" i="1" u="sng" dirty="0"/>
              <a:t> options:</a:t>
            </a:r>
          </a:p>
          <a:p>
            <a:r>
              <a:rPr lang="en-GB" dirty="0" err="1"/>
              <a:t>i</a:t>
            </a:r>
            <a:r>
              <a:rPr lang="en-GB" dirty="0"/>
              <a:t>	Ignore case</a:t>
            </a:r>
          </a:p>
          <a:p>
            <a:r>
              <a:rPr lang="en-GB" dirty="0"/>
              <a:t>w	Match whole word</a:t>
            </a:r>
          </a:p>
          <a:p>
            <a:r>
              <a:rPr lang="en-GB" dirty="0"/>
              <a:t>E	For extended... adds</a:t>
            </a:r>
          </a:p>
          <a:p>
            <a:r>
              <a:rPr lang="en-GB" dirty="0"/>
              <a:t>	+ </a:t>
            </a:r>
          </a:p>
          <a:p>
            <a:r>
              <a:rPr lang="en-GB" dirty="0"/>
              <a:t>	?</a:t>
            </a:r>
          </a:p>
          <a:p>
            <a:r>
              <a:rPr lang="en-GB" dirty="0"/>
              <a:t>	(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5000" y="213360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would you list all bash scripts in the current folder and subfolders?</a:t>
            </a:r>
          </a:p>
        </p:txBody>
      </p: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27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32020" y="4290061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</a:rPr>
              <a:t>How can you list only those that don’t have numbers in their names?</a:t>
            </a:r>
          </a:p>
        </p:txBody>
      </p:sp>
      <p:pic>
        <p:nvPicPr>
          <p:cNvPr id="14" name="Picture 13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27320"/>
          </a:xfrm>
          <a:prstGeom prst="rect">
            <a:avLst/>
          </a:prstGeom>
        </p:spPr>
      </p:pic>
      <p:pic>
        <p:nvPicPr>
          <p:cNvPr id="15" name="Picture 14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A crash intro to </a:t>
            </a:r>
            <a:r>
              <a:rPr lang="fr-FR" dirty="0" err="1"/>
              <a:t>regular</a:t>
            </a:r>
            <a:r>
              <a:rPr lang="fr-FR" dirty="0"/>
              <a:t> expression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21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953000" y="2768026"/>
            <a:ext cx="6019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Stream editors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257800" y="26670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19800" y="3503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ed_awk_boo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143000"/>
            <a:ext cx="3135478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Freeform 13"/>
          <p:cNvSpPr/>
          <p:nvPr/>
        </p:nvSpPr>
        <p:spPr>
          <a:xfrm>
            <a:off x="2891074" y="4925085"/>
            <a:ext cx="3241141" cy="1050202"/>
          </a:xfrm>
          <a:custGeom>
            <a:avLst/>
            <a:gdLst>
              <a:gd name="connsiteX0" fmla="*/ 3241141 w 3241141"/>
              <a:gd name="connsiteY0" fmla="*/ 389299 h 1050202"/>
              <a:gd name="connsiteX1" fmla="*/ 2670773 w 3241141"/>
              <a:gd name="connsiteY1" fmla="*/ 914400 h 1050202"/>
              <a:gd name="connsiteX2" fmla="*/ 1430448 w 3241141"/>
              <a:gd name="connsiteY2" fmla="*/ 1004935 h 1050202"/>
              <a:gd name="connsiteX3" fmla="*/ 488887 w 3241141"/>
              <a:gd name="connsiteY3" fmla="*/ 642796 h 1050202"/>
              <a:gd name="connsiteX4" fmla="*/ 0 w 3241141"/>
              <a:gd name="connsiteY4" fmla="*/ 0 h 105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1141" h="1050202">
                <a:moveTo>
                  <a:pt x="3241141" y="389299"/>
                </a:moveTo>
                <a:cubicBezTo>
                  <a:pt x="3106848" y="600546"/>
                  <a:pt x="2972555" y="811794"/>
                  <a:pt x="2670773" y="914400"/>
                </a:cubicBezTo>
                <a:cubicBezTo>
                  <a:pt x="2368991" y="1017006"/>
                  <a:pt x="1794096" y="1050202"/>
                  <a:pt x="1430448" y="1004935"/>
                </a:cubicBezTo>
                <a:cubicBezTo>
                  <a:pt x="1066800" y="959668"/>
                  <a:pt x="727295" y="810285"/>
                  <a:pt x="488887" y="642796"/>
                </a:cubicBezTo>
                <a:cubicBezTo>
                  <a:pt x="250479" y="475307"/>
                  <a:pt x="125239" y="237653"/>
                  <a:pt x="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>
            <a:stCxn id="14" idx="4"/>
          </p:cNvCxnSpPr>
          <p:nvPr/>
        </p:nvCxnSpPr>
        <p:spPr>
          <a:xfrm flipH="1" flipV="1">
            <a:off x="2590801" y="4267201"/>
            <a:ext cx="300273" cy="6578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445609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Stream editor</a:t>
            </a:r>
          </a:p>
          <a:p>
            <a:r>
              <a:rPr lang="en-GB" sz="2800" dirty="0"/>
              <a:t>Introduced in 1974</a:t>
            </a:r>
          </a:p>
        </p:txBody>
      </p:sp>
      <p:sp>
        <p:nvSpPr>
          <p:cNvPr id="18" name="Freeform 17"/>
          <p:cNvSpPr/>
          <p:nvPr/>
        </p:nvSpPr>
        <p:spPr>
          <a:xfrm>
            <a:off x="5445660" y="885732"/>
            <a:ext cx="2174340" cy="1530035"/>
          </a:xfrm>
          <a:custGeom>
            <a:avLst/>
            <a:gdLst>
              <a:gd name="connsiteX0" fmla="*/ 1421394 w 2174340"/>
              <a:gd name="connsiteY0" fmla="*/ 0 h 1530035"/>
              <a:gd name="connsiteX1" fmla="*/ 1937441 w 2174340"/>
              <a:gd name="connsiteY1" fmla="*/ 968720 h 1530035"/>
              <a:gd name="connsiteX2" fmla="*/ 0 w 2174340"/>
              <a:gd name="connsiteY2" fmla="*/ 1530035 h 15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4340" h="1530035">
                <a:moveTo>
                  <a:pt x="1421394" y="0"/>
                </a:moveTo>
                <a:cubicBezTo>
                  <a:pt x="1797867" y="356857"/>
                  <a:pt x="2174340" y="713714"/>
                  <a:pt x="1937441" y="968720"/>
                </a:cubicBezTo>
                <a:cubicBezTo>
                  <a:pt x="1700542" y="1223726"/>
                  <a:pt x="850271" y="1376880"/>
                  <a:pt x="0" y="153003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4546350" y="2415766"/>
            <a:ext cx="899311" cy="1750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9800" y="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Language from </a:t>
            </a:r>
            <a:r>
              <a:rPr lang="en-GB" sz="2800" dirty="0" err="1"/>
              <a:t>Aho</a:t>
            </a:r>
            <a:r>
              <a:rPr lang="en-GB" sz="2800" dirty="0"/>
              <a:t>, Weinberger &amp; Kernighan. Made in 1977 to manipulate streams of text.</a:t>
            </a:r>
          </a:p>
        </p:txBody>
      </p:sp>
    </p:spTree>
    <p:extLst>
      <p:ext uri="{BB962C8B-B14F-4D97-AF65-F5344CB8AC3E}">
        <p14:creationId xmlns:p14="http://schemas.microsoft.com/office/powerpoint/2010/main" val="8752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76400" y="685800"/>
            <a:ext cx="3124200" cy="2209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Connector 33"/>
          <p:cNvCxnSpPr/>
          <p:nvPr/>
        </p:nvCxnSpPr>
        <p:spPr>
          <a:xfrm>
            <a:off x="1752600" y="990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52600" y="2665412"/>
            <a:ext cx="28956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76400" y="22860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Input File</a:t>
            </a:r>
          </a:p>
        </p:txBody>
      </p:sp>
      <p:sp>
        <p:nvSpPr>
          <p:cNvPr id="44" name="Freeform 43"/>
          <p:cNvSpPr/>
          <p:nvPr/>
        </p:nvSpPr>
        <p:spPr>
          <a:xfrm>
            <a:off x="5127280" y="561316"/>
            <a:ext cx="389299" cy="416459"/>
          </a:xfrm>
          <a:custGeom>
            <a:avLst/>
            <a:gdLst>
              <a:gd name="connsiteX0" fmla="*/ 389299 w 389299"/>
              <a:gd name="connsiteY0" fmla="*/ 0 h 416459"/>
              <a:gd name="connsiteX1" fmla="*/ 298765 w 389299"/>
              <a:gd name="connsiteY1" fmla="*/ 344032 h 416459"/>
              <a:gd name="connsiteX2" fmla="*/ 0 w 389299"/>
              <a:gd name="connsiteY2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299" h="416459">
                <a:moveTo>
                  <a:pt x="389299" y="0"/>
                </a:moveTo>
                <a:cubicBezTo>
                  <a:pt x="376473" y="137311"/>
                  <a:pt x="363648" y="274622"/>
                  <a:pt x="298765" y="344032"/>
                </a:cubicBezTo>
                <a:cubicBezTo>
                  <a:pt x="233882" y="413442"/>
                  <a:pt x="116941" y="414950"/>
                  <a:pt x="0" y="41645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/>
          <p:cNvSpPr/>
          <p:nvPr/>
        </p:nvSpPr>
        <p:spPr>
          <a:xfrm>
            <a:off x="5154440" y="570369"/>
            <a:ext cx="552262" cy="796705"/>
          </a:xfrm>
          <a:custGeom>
            <a:avLst/>
            <a:gdLst>
              <a:gd name="connsiteX0" fmla="*/ 362138 w 552262"/>
              <a:gd name="connsiteY0" fmla="*/ 0 h 796705"/>
              <a:gd name="connsiteX1" fmla="*/ 543208 w 552262"/>
              <a:gd name="connsiteY1" fmla="*/ 344032 h 796705"/>
              <a:gd name="connsiteX2" fmla="*/ 416459 w 552262"/>
              <a:gd name="connsiteY2" fmla="*/ 561315 h 796705"/>
              <a:gd name="connsiteX3" fmla="*/ 199176 w 552262"/>
              <a:gd name="connsiteY3" fmla="*/ 760491 h 796705"/>
              <a:gd name="connsiteX4" fmla="*/ 0 w 552262"/>
              <a:gd name="connsiteY4" fmla="*/ 778598 h 79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262" h="796705">
                <a:moveTo>
                  <a:pt x="362138" y="0"/>
                </a:moveTo>
                <a:cubicBezTo>
                  <a:pt x="448146" y="125240"/>
                  <a:pt x="534155" y="250480"/>
                  <a:pt x="543208" y="344032"/>
                </a:cubicBezTo>
                <a:cubicBezTo>
                  <a:pt x="552262" y="437585"/>
                  <a:pt x="473798" y="491905"/>
                  <a:pt x="416459" y="561315"/>
                </a:cubicBezTo>
                <a:cubicBezTo>
                  <a:pt x="359120" y="630725"/>
                  <a:pt x="268586" y="724277"/>
                  <a:pt x="199176" y="760491"/>
                </a:cubicBezTo>
                <a:cubicBezTo>
                  <a:pt x="129766" y="796705"/>
                  <a:pt x="64883" y="787651"/>
                  <a:pt x="0" y="77859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/>
          <p:cNvCxnSpPr>
            <a:stCxn id="44" idx="2"/>
          </p:cNvCxnSpPr>
          <p:nvPr/>
        </p:nvCxnSpPr>
        <p:spPr>
          <a:xfrm flipH="1">
            <a:off x="4800601" y="977774"/>
            <a:ext cx="326679" cy="128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4"/>
          </p:cNvCxnSpPr>
          <p:nvPr/>
        </p:nvCxnSpPr>
        <p:spPr>
          <a:xfrm flipH="1" flipV="1">
            <a:off x="4876800" y="1295400"/>
            <a:ext cx="277640" cy="53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81600" y="240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733800" y="9906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24200" y="1295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33600" y="1676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819400" y="1981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29000" y="22860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819400" y="9906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124200" y="16748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05200" y="16764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43400" y="12954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28800" y="22844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200400" y="990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29000" y="9906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905000" y="12938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2860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146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743200" y="1295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38600" y="16748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267200" y="16764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19796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362200" y="19812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67000" y="22844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248400" y="152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Temporary buffer (pattern space)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096000" y="1905000"/>
            <a:ext cx="37338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ight Arrow 81"/>
          <p:cNvSpPr/>
          <p:nvPr/>
        </p:nvSpPr>
        <p:spPr>
          <a:xfrm>
            <a:off x="4876800" y="1981201"/>
            <a:ext cx="1143000" cy="5661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5105400" y="2069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sed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6553200" y="2209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4400" y="22098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620000" y="2209800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001000" y="2209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229600" y="2209800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096000" y="2667000"/>
            <a:ext cx="37338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/>
          <p:cNvSpPr txBox="1"/>
          <p:nvPr/>
        </p:nvSpPr>
        <p:spPr>
          <a:xfrm>
            <a:off x="6248400" y="34406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Hold space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96000" y="2286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 Copies input line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7391400" y="28194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019800" y="281940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May store all or part of the pattern space for later use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305800" y="2286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(ii) edits</a:t>
            </a:r>
          </a:p>
        </p:txBody>
      </p:sp>
      <p:sp>
        <p:nvSpPr>
          <p:cNvPr id="95" name="Bent-Up Arrow 94"/>
          <p:cNvSpPr/>
          <p:nvPr/>
        </p:nvSpPr>
        <p:spPr>
          <a:xfrm rot="10800000" flipH="1">
            <a:off x="9829800" y="2133600"/>
            <a:ext cx="685800" cy="2362200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9372600" y="3886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7543800" y="4648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9525000" y="46482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848600" y="2208212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9067800" y="2208212"/>
            <a:ext cx="3048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629400" y="2206624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104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2390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467600" y="2208212"/>
            <a:ext cx="152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534400" y="4953000"/>
            <a:ext cx="9144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276600" y="426720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Copies line to pattern space</a:t>
            </a:r>
          </a:p>
          <a:p>
            <a:r>
              <a:rPr lang="en-GB" dirty="0"/>
              <a:t>Applies edit commands</a:t>
            </a:r>
          </a:p>
          <a:p>
            <a:r>
              <a:rPr lang="en-GB" dirty="0"/>
              <a:t>Send processed lines to output</a:t>
            </a:r>
          </a:p>
          <a:p>
            <a:r>
              <a:rPr lang="en-GB" dirty="0"/>
              <a:t>Remove lines from pattern space</a:t>
            </a:r>
          </a:p>
        </p:txBody>
      </p:sp>
      <p:sp>
        <p:nvSpPr>
          <p:cNvPr id="109" name="Freeform 108"/>
          <p:cNvSpPr/>
          <p:nvPr/>
        </p:nvSpPr>
        <p:spPr>
          <a:xfrm>
            <a:off x="2284493" y="3355818"/>
            <a:ext cx="2533461" cy="2782432"/>
          </a:xfrm>
          <a:custGeom>
            <a:avLst/>
            <a:gdLst>
              <a:gd name="connsiteX0" fmla="*/ 2444435 w 2533461"/>
              <a:gd name="connsiteY0" fmla="*/ 2058154 h 2782432"/>
              <a:gd name="connsiteX1" fmla="*/ 2444435 w 2533461"/>
              <a:gd name="connsiteY1" fmla="*/ 2447453 h 2782432"/>
              <a:gd name="connsiteX2" fmla="*/ 1910280 w 2533461"/>
              <a:gd name="connsiteY2" fmla="*/ 2719057 h 2782432"/>
              <a:gd name="connsiteX3" fmla="*/ 244443 w 2533461"/>
              <a:gd name="connsiteY3" fmla="*/ 2610416 h 2782432"/>
              <a:gd name="connsiteX4" fmla="*/ 443619 w 2533461"/>
              <a:gd name="connsiteY4" fmla="*/ 1686962 h 2782432"/>
              <a:gd name="connsiteX5" fmla="*/ 1294645 w 2533461"/>
              <a:gd name="connsiteY5" fmla="*/ 337996 h 2782432"/>
              <a:gd name="connsiteX6" fmla="*/ 2018922 w 2533461"/>
              <a:gd name="connsiteY6" fmla="*/ 12071 h 2782432"/>
              <a:gd name="connsiteX7" fmla="*/ 2227152 w 2533461"/>
              <a:gd name="connsiteY7" fmla="*/ 410424 h 278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3461" h="2782432">
                <a:moveTo>
                  <a:pt x="2444435" y="2058154"/>
                </a:moveTo>
                <a:cubicBezTo>
                  <a:pt x="2488948" y="2197728"/>
                  <a:pt x="2533461" y="2337303"/>
                  <a:pt x="2444435" y="2447453"/>
                </a:cubicBezTo>
                <a:cubicBezTo>
                  <a:pt x="2355409" y="2557604"/>
                  <a:pt x="2276945" y="2691897"/>
                  <a:pt x="1910280" y="2719057"/>
                </a:cubicBezTo>
                <a:cubicBezTo>
                  <a:pt x="1543615" y="2746218"/>
                  <a:pt x="488887" y="2782432"/>
                  <a:pt x="244443" y="2610416"/>
                </a:cubicBezTo>
                <a:cubicBezTo>
                  <a:pt x="0" y="2438400"/>
                  <a:pt x="268585" y="2065699"/>
                  <a:pt x="443619" y="1686962"/>
                </a:cubicBezTo>
                <a:cubicBezTo>
                  <a:pt x="618653" y="1308225"/>
                  <a:pt x="1032094" y="617145"/>
                  <a:pt x="1294645" y="337996"/>
                </a:cubicBezTo>
                <a:cubicBezTo>
                  <a:pt x="1557196" y="58847"/>
                  <a:pt x="1863504" y="0"/>
                  <a:pt x="2018922" y="12071"/>
                </a:cubicBezTo>
                <a:cubicBezTo>
                  <a:pt x="2174340" y="24142"/>
                  <a:pt x="2200746" y="217283"/>
                  <a:pt x="2227152" y="41042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1" name="Straight Arrow Connector 110"/>
          <p:cNvCxnSpPr>
            <a:stCxn id="109" idx="7"/>
          </p:cNvCxnSpPr>
          <p:nvPr/>
        </p:nvCxnSpPr>
        <p:spPr>
          <a:xfrm>
            <a:off x="4511646" y="3766242"/>
            <a:ext cx="60355" cy="500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676400" y="358140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each line until</a:t>
            </a:r>
          </a:p>
          <a:p>
            <a:r>
              <a:rPr lang="en-GB" dirty="0"/>
              <a:t>      end of file</a:t>
            </a:r>
          </a:p>
        </p:txBody>
      </p:sp>
    </p:spTree>
    <p:extLst>
      <p:ext uri="{BB962C8B-B14F-4D97-AF65-F5344CB8AC3E}">
        <p14:creationId xmlns:p14="http://schemas.microsoft.com/office/powerpoint/2010/main" val="30299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animBg="1"/>
      <p:bldP spid="82" grpId="0" animBg="1"/>
      <p:bldP spid="83" grpId="0"/>
      <p:bldP spid="89" grpId="0" animBg="1"/>
      <p:bldP spid="90" grpId="0"/>
      <p:bldP spid="91" grpId="0"/>
      <p:bldP spid="93" grpId="0"/>
      <p:bldP spid="94" grpId="0"/>
      <p:bldP spid="95" grpId="0" animBg="1"/>
      <p:bldP spid="96" grpId="0"/>
      <p:bldP spid="108" grpId="0"/>
      <p:bldP spid="109" grpId="0" animBg="1"/>
      <p:bldP spid="1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7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0"/>
            <a:ext cx="6548438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/>
          <a:srcRect b="52106"/>
          <a:stretch>
            <a:fillRect/>
          </a:stretch>
        </p:blipFill>
        <p:spPr bwMode="auto">
          <a:xfrm>
            <a:off x="1600200" y="5105401"/>
            <a:ext cx="5029200" cy="112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/>
          <a:srcRect t="53215"/>
          <a:stretch>
            <a:fillRect/>
          </a:stretch>
        </p:blipFill>
        <p:spPr bwMode="auto">
          <a:xfrm>
            <a:off x="6629400" y="5060951"/>
            <a:ext cx="5105400" cy="111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267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won’t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9373394" y="4647406"/>
            <a:ext cx="685800" cy="5349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10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305580"/>
            <a:ext cx="655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itchFamily="49" charset="0"/>
                <a:cs typeface="Courier New" pitchFamily="49" charset="0"/>
              </a:rPr>
              <a:t>-e ‘</a:t>
            </a:r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/search/replace/[flags]’</a:t>
            </a:r>
            <a:endParaRPr lang="en-GB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771900" y="2324100"/>
            <a:ext cx="11430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285887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Regular expression of what you seek to replace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144294" y="2856706"/>
            <a:ext cx="22098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81400" y="396240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to replace with</a:t>
            </a:r>
          </a:p>
          <a:p>
            <a:pPr algn="ctr"/>
            <a:r>
              <a:rPr lang="en-GB" dirty="0"/>
              <a:t>If you use </a:t>
            </a:r>
            <a:r>
              <a:rPr lang="en-GB" sz="2400" b="1" dirty="0"/>
              <a:t>&amp;</a:t>
            </a:r>
            <a:r>
              <a:rPr lang="en-GB" dirty="0"/>
              <a:t> then it copies the searched part and adds what you want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5944394" y="3504406"/>
            <a:ext cx="3505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10200" y="519178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E.g. </a:t>
            </a:r>
            <a:r>
              <a:rPr lang="en-GB" sz="2800" b="1" dirty="0"/>
              <a:t>g</a:t>
            </a:r>
            <a:r>
              <a:rPr lang="en-GB" dirty="0"/>
              <a:t> to replace all </a:t>
            </a:r>
            <a:r>
              <a:rPr lang="en-GB" dirty="0" err="1"/>
              <a:t>occurences</a:t>
            </a:r>
            <a:endParaRPr lang="en-GB" dirty="0"/>
          </a:p>
          <a:p>
            <a:pPr algn="ctr"/>
            <a:r>
              <a:rPr lang="en-GB" dirty="0"/>
              <a:t>Or a number for how many times to replace (by default it’s 1)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3201194" y="1904206"/>
            <a:ext cx="457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000" y="20690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Substitute</a:t>
            </a:r>
          </a:p>
        </p:txBody>
      </p:sp>
    </p:spTree>
    <p:extLst>
      <p:ext uri="{BB962C8B-B14F-4D97-AF65-F5344CB8AC3E}">
        <p14:creationId xmlns:p14="http://schemas.microsoft.com/office/powerpoint/2010/main" val="3463547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10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305580"/>
            <a:ext cx="655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itchFamily="49" charset="0"/>
                <a:cs typeface="Courier New" pitchFamily="49" charset="0"/>
              </a:rPr>
              <a:t>-e ‘</a:t>
            </a:r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/search/replace/[flags]’</a:t>
            </a:r>
            <a:endParaRPr lang="en-GB" sz="28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771900" y="2324100"/>
            <a:ext cx="11430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285887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Regular expression of what you seek to replace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144294" y="2856706"/>
            <a:ext cx="22098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81400" y="3962401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to replace with</a:t>
            </a:r>
          </a:p>
          <a:p>
            <a:pPr algn="ctr"/>
            <a:r>
              <a:rPr lang="en-GB" dirty="0"/>
              <a:t>If you use </a:t>
            </a:r>
            <a:r>
              <a:rPr lang="en-GB" sz="2400" b="1" dirty="0"/>
              <a:t>&amp;</a:t>
            </a:r>
            <a:r>
              <a:rPr lang="en-GB" dirty="0"/>
              <a:t> then it copies the searched part and adds what you want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5944394" y="3504406"/>
            <a:ext cx="3505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10200" y="5191780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E.g. </a:t>
            </a:r>
            <a:r>
              <a:rPr lang="en-GB" sz="2800" b="1" dirty="0"/>
              <a:t>g</a:t>
            </a:r>
            <a:r>
              <a:rPr lang="en-GB" dirty="0"/>
              <a:t> to replace all </a:t>
            </a:r>
            <a:r>
              <a:rPr lang="en-GB" dirty="0" err="1"/>
              <a:t>occurences</a:t>
            </a:r>
            <a:endParaRPr lang="en-GB" dirty="0"/>
          </a:p>
          <a:p>
            <a:pPr algn="ctr"/>
            <a:r>
              <a:rPr lang="en-GB" dirty="0"/>
              <a:t>Or a number for how many times to replace (by default it’s 1)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3201194" y="1904206"/>
            <a:ext cx="457200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6000" y="20690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Substitute</a:t>
            </a:r>
          </a:p>
        </p:txBody>
      </p:sp>
    </p:spTree>
    <p:extLst>
      <p:ext uri="{BB962C8B-B14F-4D97-AF65-F5344CB8AC3E}">
        <p14:creationId xmlns:p14="http://schemas.microsoft.com/office/powerpoint/2010/main" val="130810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11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24000" y="2353270"/>
            <a:ext cx="2971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 know exactly what you want to replace, then</a:t>
            </a:r>
          </a:p>
          <a:p>
            <a:pPr algn="ctr"/>
            <a:endParaRPr lang="en-GB" dirty="0"/>
          </a:p>
          <a:p>
            <a:pPr algn="ctr"/>
            <a:r>
              <a:rPr lang="en-GB" sz="2000" dirty="0" err="1"/>
              <a:t>sed</a:t>
            </a:r>
            <a:r>
              <a:rPr lang="en-GB" sz="2000" dirty="0"/>
              <a:t> -e ‘s/text/new/g’ file</a:t>
            </a:r>
          </a:p>
        </p:txBody>
      </p:sp>
    </p:spTree>
    <p:extLst>
      <p:ext uri="{BB962C8B-B14F-4D97-AF65-F5344CB8AC3E}">
        <p14:creationId xmlns:p14="http://schemas.microsoft.com/office/powerpoint/2010/main" val="35737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34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.. in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Typical uses: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130260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files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2979004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processing a set of arguments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7800" y="228153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..files..</a:t>
            </a:r>
            <a:r>
              <a:rPr lang="en-GB" sz="2400" dirty="0"/>
              <a:t> ; 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200" y="38817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..var..</a:t>
            </a:r>
            <a:r>
              <a:rPr lang="en-GB" sz="2400" dirty="0"/>
              <a:t> in $@ ; 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44196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/>
              <a:t> generating a set of numbers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0200" y="525333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 </a:t>
            </a:r>
            <a:r>
              <a:rPr lang="en-GB" sz="2400" dirty="0" err="1"/>
              <a:t>i</a:t>
            </a:r>
            <a:r>
              <a:rPr lang="en-GB" sz="2400" dirty="0"/>
              <a:t> in {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..set..</a:t>
            </a:r>
            <a:r>
              <a:rPr lang="en-GB" sz="2400" dirty="0"/>
              <a:t>} ; do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76400" y="2819400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6400" y="4418012"/>
            <a:ext cx="24384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fr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for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90600"/>
            <a:ext cx="6233160" cy="523494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30" idx="0"/>
          </p:cNvCxnSpPr>
          <p:nvPr/>
        </p:nvCxnSpPr>
        <p:spPr>
          <a:xfrm rot="5400000" flipH="1" flipV="1">
            <a:off x="4781550" y="2952750"/>
            <a:ext cx="533400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48200" y="3276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V="1">
            <a:off x="5181599" y="2895601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34000" y="3212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end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5562600" y="2743203"/>
            <a:ext cx="381000" cy="3047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67400" y="2895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increment</a:t>
            </a:r>
          </a:p>
        </p:txBody>
      </p:sp>
    </p:spTree>
    <p:extLst>
      <p:ext uri="{BB962C8B-B14F-4D97-AF65-F5344CB8AC3E}">
        <p14:creationId xmlns:p14="http://schemas.microsoft.com/office/powerpoint/2010/main" val="18507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12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nothing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84420" y="284607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What would you type so you get only the numbers?</a:t>
            </a:r>
          </a:p>
        </p:txBody>
      </p:sp>
      <p:pic>
        <p:nvPicPr>
          <p:cNvPr id="15" name="Picture 14" descr="nothing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nothing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4000" y="1041738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 remove something, simply replace it with nothing, like</a:t>
            </a:r>
          </a:p>
          <a:p>
            <a:pPr algn="ctr"/>
            <a:r>
              <a:rPr lang="en-GB" sz="2400" dirty="0" err="1"/>
              <a:t>sed</a:t>
            </a:r>
            <a:r>
              <a:rPr lang="en-GB" sz="2400" dirty="0"/>
              <a:t> -e ‘s/text//g’</a:t>
            </a:r>
            <a:endParaRPr lang="en-GB" dirty="0"/>
          </a:p>
        </p:txBody>
      </p:sp>
      <p:pic>
        <p:nvPicPr>
          <p:cNvPr id="18" name="Picture 17" descr="Caution_sig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429470"/>
            <a:ext cx="2743200" cy="228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24000" y="47154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sed</a:t>
            </a:r>
            <a:r>
              <a:rPr lang="en-GB" dirty="0"/>
              <a:t> is </a:t>
            </a:r>
            <a:r>
              <a:rPr lang="en-GB" b="1" dirty="0">
                <a:solidFill>
                  <a:srgbClr val="FF0000"/>
                </a:solidFill>
              </a:rPr>
              <a:t>greedy</a:t>
            </a:r>
            <a:r>
              <a:rPr lang="en-GB" dirty="0"/>
              <a:t>. It will grab the longest string that matches your pattern, not the shortest</a:t>
            </a:r>
          </a:p>
        </p:txBody>
      </p:sp>
    </p:spTree>
    <p:extLst>
      <p:ext uri="{BB962C8B-B14F-4D97-AF65-F5344CB8AC3E}">
        <p14:creationId xmlns:p14="http://schemas.microsoft.com/office/powerpoint/2010/main" val="24402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13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10668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“DeKalb is the location of both a toll plaza and an oasis on Interstate 88. The oasis includes restaurants and a gas station. DeKalb is 30 miles (48 km) west of Aurora and 65 miles (105 km) west from downtown Chicago. The local Voluntary Action </a:t>
            </a:r>
            <a:r>
              <a:rPr lang="en-GB" dirty="0" err="1"/>
              <a:t>Center</a:t>
            </a:r>
            <a:r>
              <a:rPr lang="en-GB" dirty="0"/>
              <a:t> provides two types of transportation services, TRANS-VAC and MED-VAC. TRANS-VAC provides transportation to activities and businesses in DeKalb County and has two bus routes (the green line and blue line) that runs a regular hourly route Monday through Friday and some limited evening hours for individuals with special needs. MED-VAC provides transportation to out-of-town medical appointments. The NIU </a:t>
            </a:r>
            <a:r>
              <a:rPr lang="en-GB" dirty="0" err="1"/>
              <a:t>Huskie</a:t>
            </a:r>
            <a:r>
              <a:rPr lang="en-GB" dirty="0"/>
              <a:t> Bus Line serves NIU and the surrounding DeKalb area.”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5052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/>
              <a:t>How would you...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40386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Replace “</a:t>
            </a:r>
            <a:r>
              <a:rPr lang="en-GB" i="1" dirty="0"/>
              <a:t>DeKalb</a:t>
            </a:r>
            <a:r>
              <a:rPr lang="en-GB" dirty="0"/>
              <a:t>” by “</a:t>
            </a:r>
            <a:r>
              <a:rPr lang="en-GB" i="1" dirty="0"/>
              <a:t>Happy Corn Land</a:t>
            </a:r>
            <a:r>
              <a:rPr lang="en-GB" dirty="0"/>
              <a:t>”?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4600" y="4038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sed</a:t>
            </a:r>
            <a:r>
              <a:rPr lang="en-GB" dirty="0"/>
              <a:t> ‘s/DeKalb/Happy Corn Land/g’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5742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Remove the distance in km?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4600" y="5562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sed</a:t>
            </a:r>
            <a:r>
              <a:rPr lang="en-GB" dirty="0"/>
              <a:t> ‘s/[[:space:]]([[:digit]]*[[:space:]]km)//g’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4736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Add “</a:t>
            </a:r>
            <a:r>
              <a:rPr lang="en-GB" i="1" dirty="0"/>
              <a:t>, IL</a:t>
            </a:r>
            <a:r>
              <a:rPr lang="en-GB" dirty="0"/>
              <a:t>” after “DeKalb”?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24600" y="47360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sed</a:t>
            </a:r>
            <a:r>
              <a:rPr lang="en-GB" dirty="0"/>
              <a:t> ‘s/DeKalb/&amp;, IL/g’</a:t>
            </a:r>
          </a:p>
        </p:txBody>
      </p:sp>
    </p:spTree>
    <p:extLst>
      <p:ext uri="{BB962C8B-B14F-4D97-AF65-F5344CB8AC3E}">
        <p14:creationId xmlns:p14="http://schemas.microsoft.com/office/powerpoint/2010/main" val="16030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14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47800" y="16002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If your pattern occurs several times per line but you don’t want to replace all occurrences</a:t>
            </a:r>
            <a:endParaRPr lang="en-GB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0" y="26670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/>
              <a:t>then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7800" y="32004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sed</a:t>
            </a:r>
            <a:r>
              <a:rPr lang="en-GB" sz="2000" dirty="0"/>
              <a:t> -e ‘s/text/new/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num</a:t>
            </a:r>
            <a:r>
              <a:rPr lang="en-GB" sz="2000" dirty="0"/>
              <a:t>’ file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3429000" y="3810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38400" y="407807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position of the pattern in each line</a:t>
            </a:r>
          </a:p>
        </p:txBody>
      </p:sp>
    </p:spTree>
    <p:extLst>
      <p:ext uri="{BB962C8B-B14F-4D97-AF65-F5344CB8AC3E}">
        <p14:creationId xmlns:p14="http://schemas.microsoft.com/office/powerpoint/2010/main" val="10930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15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10668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You can use back references to change the ordering of the line.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5800" y="1905001"/>
            <a:ext cx="9906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Mary</a:t>
            </a:r>
          </a:p>
          <a:p>
            <a:r>
              <a:rPr lang="en-GB" dirty="0"/>
              <a:t>Phil</a:t>
            </a:r>
          </a:p>
          <a:p>
            <a:r>
              <a:rPr lang="en-GB" dirty="0"/>
              <a:t>Lou</a:t>
            </a:r>
          </a:p>
          <a:p>
            <a:r>
              <a:rPr lang="en-GB" dirty="0"/>
              <a:t>Cindy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1905001"/>
            <a:ext cx="2057400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CS-Sophomore</a:t>
            </a:r>
          </a:p>
          <a:p>
            <a:r>
              <a:rPr lang="en-GB" dirty="0"/>
              <a:t>CS-Freshman</a:t>
            </a:r>
          </a:p>
          <a:p>
            <a:r>
              <a:rPr lang="en-GB" dirty="0"/>
              <a:t>History-Freshman</a:t>
            </a:r>
          </a:p>
          <a:p>
            <a:r>
              <a:rPr lang="en-GB" dirty="0"/>
              <a:t>CS-</a:t>
            </a:r>
            <a:r>
              <a:rPr lang="en-GB" dirty="0" err="1"/>
              <a:t>Freshwoman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00400" y="354467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sed</a:t>
            </a:r>
            <a:r>
              <a:rPr lang="en-GB" sz="2400" dirty="0"/>
              <a:t> -e ‘s</a:t>
            </a:r>
            <a:r>
              <a:rPr lang="en-GB" sz="3600" b="1" dirty="0"/>
              <a:t>/</a:t>
            </a:r>
            <a:r>
              <a:rPr lang="en-GB" sz="2400" dirty="0"/>
              <a:t>\(         \)\(        \)</a:t>
            </a:r>
            <a:r>
              <a:rPr lang="en-GB" sz="3600" b="1" dirty="0"/>
              <a:t>/</a:t>
            </a:r>
            <a:r>
              <a:rPr lang="en-GB" sz="2400" dirty="0"/>
              <a:t>\(        \)\(         \)</a:t>
            </a:r>
            <a:r>
              <a:rPr lang="en-GB" sz="2400" b="1" dirty="0"/>
              <a:t> </a:t>
            </a:r>
            <a:r>
              <a:rPr lang="en-GB" sz="3600" b="1" dirty="0"/>
              <a:t>/</a:t>
            </a:r>
            <a:r>
              <a:rPr lang="en-GB" sz="2400" dirty="0"/>
              <a:t>g’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00600" y="3810000"/>
            <a:ext cx="4572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924800" y="3810000"/>
            <a:ext cx="4572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91200" y="3810000"/>
            <a:ext cx="4572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6934200" y="3810000"/>
            <a:ext cx="4572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4610893" y="3466307"/>
            <a:ext cx="68580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5828505" y="3466307"/>
            <a:ext cx="68580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53400" y="4876801"/>
            <a:ext cx="9906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Mary</a:t>
            </a:r>
          </a:p>
          <a:p>
            <a:r>
              <a:rPr lang="en-GB" dirty="0"/>
              <a:t>Phil</a:t>
            </a:r>
          </a:p>
          <a:p>
            <a:r>
              <a:rPr lang="en-GB" dirty="0"/>
              <a:t>Lou</a:t>
            </a:r>
          </a:p>
          <a:p>
            <a:r>
              <a:rPr lang="en-GB" dirty="0"/>
              <a:t>Cindy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0" y="4876801"/>
            <a:ext cx="2057400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CS-Sophomore</a:t>
            </a:r>
          </a:p>
          <a:p>
            <a:r>
              <a:rPr lang="en-GB" dirty="0"/>
              <a:t>CS-Freshman</a:t>
            </a:r>
          </a:p>
          <a:p>
            <a:r>
              <a:rPr lang="en-GB" dirty="0"/>
              <a:t>History-Freshman</a:t>
            </a:r>
          </a:p>
          <a:p>
            <a:r>
              <a:rPr lang="en-GB" dirty="0"/>
              <a:t>CS-</a:t>
            </a:r>
            <a:r>
              <a:rPr lang="en-GB" dirty="0" err="1"/>
              <a:t>Freshwoman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6668988" y="4457008"/>
            <a:ext cx="837406" cy="21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7735094" y="44577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98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16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groups.gif"/>
          <p:cNvPicPr>
            <a:picLocks noChangeAspect="1"/>
          </p:cNvPicPr>
          <p:nvPr/>
        </p:nvPicPr>
        <p:blipFill>
          <a:blip r:embed="rId3"/>
          <a:srcRect t="22344" b="23798"/>
          <a:stretch>
            <a:fillRect/>
          </a:stretch>
        </p:blipFill>
        <p:spPr>
          <a:xfrm>
            <a:off x="1478692" y="1219200"/>
            <a:ext cx="9265508" cy="4191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648200" y="3200400"/>
            <a:ext cx="1905000" cy="15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72400" y="3200400"/>
            <a:ext cx="304800" cy="158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77000" y="3200400"/>
            <a:ext cx="9144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67600" y="3200400"/>
            <a:ext cx="304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348000" y="4248000"/>
            <a:ext cx="2133600" cy="1588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24000" y="1447800"/>
            <a:ext cx="914400" cy="2286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2514600" y="1447800"/>
            <a:ext cx="16002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17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filli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990600"/>
            <a:ext cx="6210300" cy="5219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76850" y="28384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???</a:t>
            </a:r>
          </a:p>
        </p:txBody>
      </p:sp>
      <p:pic>
        <p:nvPicPr>
          <p:cNvPr id="14" name="Picture 13" descr="fille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90600"/>
            <a:ext cx="6210300" cy="52197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352800" y="3198812"/>
            <a:ext cx="2667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991600" y="3048000"/>
            <a:ext cx="381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57800" y="2484000"/>
            <a:ext cx="9906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2000" y="2484000"/>
            <a:ext cx="3810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72200" y="3048000"/>
            <a:ext cx="28194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15000" y="3048000"/>
            <a:ext cx="457200" cy="15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52800" y="2484000"/>
            <a:ext cx="1524000" cy="15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V="1">
            <a:off x="3390900" y="3924300"/>
            <a:ext cx="914400" cy="83820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91000" y="4659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we remove this first space?</a:t>
            </a:r>
          </a:p>
        </p:txBody>
      </p:sp>
    </p:spTree>
    <p:extLst>
      <p:ext uri="{BB962C8B-B14F-4D97-AF65-F5344CB8AC3E}">
        <p14:creationId xmlns:p14="http://schemas.microsoft.com/office/powerpoint/2010/main" val="25575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18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examp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819150"/>
            <a:ext cx="6210300" cy="5219700"/>
          </a:xfrm>
          <a:prstGeom prst="rect">
            <a:avLst/>
          </a:prstGeom>
        </p:spPr>
      </p:pic>
      <p:pic>
        <p:nvPicPr>
          <p:cNvPr id="13" name="Picture 12" descr="filled.gif"/>
          <p:cNvPicPr>
            <a:picLocks noChangeAspect="1"/>
          </p:cNvPicPr>
          <p:nvPr/>
        </p:nvPicPr>
        <p:blipFill>
          <a:blip r:embed="rId4"/>
          <a:srcRect l="1227" t="36496" r="3067" b="44161"/>
          <a:stretch>
            <a:fillRect/>
          </a:stretch>
        </p:blipFill>
        <p:spPr>
          <a:xfrm>
            <a:off x="1828800" y="4419600"/>
            <a:ext cx="5943600" cy="100965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rot="5400000">
            <a:off x="6286500" y="2324100"/>
            <a:ext cx="3810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848600" y="2438400"/>
            <a:ext cx="4572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5067300" y="4076700"/>
            <a:ext cx="3810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77000" y="4191000"/>
            <a:ext cx="4572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8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19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03620" y="2922271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What does this do?</a:t>
            </a:r>
          </a:p>
        </p:txBody>
      </p:sp>
      <p:pic>
        <p:nvPicPr>
          <p:cNvPr id="15" name="Picture 14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40" y="990600"/>
            <a:ext cx="6233160" cy="523494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886200" y="23622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0" y="114300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references make sense when the result is reordered. If you wanted memory first instead of CPU, it’d be ok...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86200" y="28178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24000" y="2819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ordering isn’t changing then there may be a simpler way to write it!</a:t>
            </a:r>
          </a:p>
        </p:txBody>
      </p:sp>
    </p:spTree>
    <p:extLst>
      <p:ext uri="{BB962C8B-B14F-4D97-AF65-F5344CB8AC3E}">
        <p14:creationId xmlns:p14="http://schemas.microsoft.com/office/powerpoint/2010/main" val="22872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Sed: the </a:t>
            </a:r>
            <a:r>
              <a:rPr lang="fr-FR" dirty="0" err="1"/>
              <a:t>stream</a:t>
            </a:r>
            <a:r>
              <a:rPr lang="fr-FR" dirty="0"/>
              <a:t> editor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20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Substitution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9144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“DeKalb is the location of both a toll plaza and an oasis on Interstate 88. The oasis includes restaurants and a gas station. DeKalb is 30 miles (48 km) west of Aurora and 65 miles (105 km) west from downtown Chicago. The local Voluntary Action </a:t>
            </a:r>
            <a:r>
              <a:rPr lang="en-GB" dirty="0" err="1"/>
              <a:t>Center</a:t>
            </a:r>
            <a:r>
              <a:rPr lang="en-GB" dirty="0"/>
              <a:t> provides two types of transportation services, TRANS-VAC and MED-VAC. TRANS-VAC provides transportation to activities and businesses in DeKalb County and has two bus routes (the green line and blue line) that runs a regular hourly route Monday through Friday and some limited evening hours for individuals with special needs. MED-VAC provides transportation to out-of-town medical appointments. The NIU </a:t>
            </a:r>
            <a:r>
              <a:rPr lang="en-GB" dirty="0" err="1"/>
              <a:t>Huskie</a:t>
            </a:r>
            <a:r>
              <a:rPr lang="en-GB" dirty="0"/>
              <a:t> Bus Line serves NIU and the surrounding DeKalb area.”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327213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/>
              <a:t>How would you...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7400" y="39624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Keep only the distance in </a:t>
            </a:r>
            <a:r>
              <a:rPr lang="en-GB" dirty="0" err="1"/>
              <a:t>kilometers</a:t>
            </a:r>
            <a:r>
              <a:rPr lang="en-GB" dirty="0"/>
              <a:t>, using back referencing?</a:t>
            </a:r>
          </a:p>
        </p:txBody>
      </p:sp>
      <p:pic>
        <p:nvPicPr>
          <p:cNvPr id="21" name="Picture 20" descr="tes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4343400"/>
            <a:ext cx="7536581" cy="731520"/>
          </a:xfrm>
          <a:prstGeom prst="rect">
            <a:avLst/>
          </a:prstGeom>
        </p:spPr>
      </p:pic>
      <p:pic>
        <p:nvPicPr>
          <p:cNvPr id="14" name="Picture 13" descr="test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562600"/>
            <a:ext cx="7543800" cy="5498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7400" y="5117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Keep only the distance in </a:t>
            </a:r>
            <a:r>
              <a:rPr lang="en-GB" dirty="0" err="1"/>
              <a:t>kilometers</a:t>
            </a:r>
            <a:r>
              <a:rPr lang="en-GB" dirty="0"/>
              <a:t>, without back referencing?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36576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• Swap the distances in </a:t>
            </a:r>
            <a:r>
              <a:rPr lang="en-GB" dirty="0" err="1"/>
              <a:t>kilometers</a:t>
            </a:r>
            <a:r>
              <a:rPr lang="en-GB" dirty="0"/>
              <a:t> and miles, e.g. DeKalb is 48 km (30 miles) ...</a:t>
            </a:r>
          </a:p>
        </p:txBody>
      </p:sp>
    </p:spTree>
    <p:extLst>
      <p:ext uri="{BB962C8B-B14F-4D97-AF65-F5344CB8AC3E}">
        <p14:creationId xmlns:p14="http://schemas.microsoft.com/office/powerpoint/2010/main" val="5641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59174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08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/>
              <a:t>While</a:t>
            </a:r>
            <a:r>
              <a:rPr lang="fr-FR" dirty="0"/>
              <a:t> and for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9525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43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52400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Real-world uses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43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pain2.gif"/>
          <p:cNvPicPr>
            <a:picLocks noChangeAspect="1"/>
          </p:cNvPicPr>
          <p:nvPr/>
        </p:nvPicPr>
        <p:blipFill>
          <a:blip r:embed="rId3"/>
          <a:srcRect t="29112" r="54945" b="44687"/>
          <a:stretch>
            <a:fillRect/>
          </a:stretch>
        </p:blipFill>
        <p:spPr>
          <a:xfrm>
            <a:off x="4495800" y="1905000"/>
            <a:ext cx="5623560" cy="27432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24400" y="2209800"/>
            <a:ext cx="2819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934200" y="1840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For each file in the folder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57800" y="2667000"/>
            <a:ext cx="25908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848600" y="2602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Ask for the type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2971800"/>
            <a:ext cx="4800600" cy="533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9144000" y="346847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If the answer includes “text”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24600" y="3505200"/>
            <a:ext cx="2895600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858000" y="3810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F5811"/>
                </a:solidFill>
              </a:rPr>
              <a:t>Add .txt at the end</a:t>
            </a:r>
          </a:p>
        </p:txBody>
      </p:sp>
      <p:pic>
        <p:nvPicPr>
          <p:cNvPr id="26" name="Picture 25" descr="REAL-WORL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952500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4216</Words>
  <Application>Microsoft Office PowerPoint</Application>
  <PresentationFormat>Widescreen</PresentationFormat>
  <Paragraphs>808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Hasnain Attarwala</dc:creator>
  <cp:lastModifiedBy>Hasnain Attarwala</cp:lastModifiedBy>
  <cp:revision>14</cp:revision>
  <dcterms:created xsi:type="dcterms:W3CDTF">2018-03-22T17:03:21Z</dcterms:created>
  <dcterms:modified xsi:type="dcterms:W3CDTF">2018-04-19T17:07:12Z</dcterms:modified>
</cp:coreProperties>
</file>